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471" r:id="rId3"/>
    <p:sldId id="472" r:id="rId4"/>
    <p:sldId id="473" r:id="rId5"/>
    <p:sldId id="330" r:id="rId6"/>
    <p:sldId id="331" r:id="rId7"/>
    <p:sldId id="464" r:id="rId8"/>
    <p:sldId id="465" r:id="rId9"/>
    <p:sldId id="468" r:id="rId10"/>
    <p:sldId id="438" r:id="rId11"/>
    <p:sldId id="437" r:id="rId12"/>
    <p:sldId id="434" r:id="rId13"/>
    <p:sldId id="449" r:id="rId14"/>
    <p:sldId id="443" r:id="rId15"/>
    <p:sldId id="498" r:id="rId16"/>
    <p:sldId id="450" r:id="rId17"/>
    <p:sldId id="420" r:id="rId18"/>
    <p:sldId id="428" r:id="rId19"/>
    <p:sldId id="429" r:id="rId20"/>
    <p:sldId id="432" r:id="rId21"/>
    <p:sldId id="452" r:id="rId22"/>
    <p:sldId id="455" r:id="rId23"/>
    <p:sldId id="454" r:id="rId24"/>
    <p:sldId id="490" r:id="rId25"/>
    <p:sldId id="491" r:id="rId26"/>
    <p:sldId id="474" r:id="rId27"/>
    <p:sldId id="475" r:id="rId28"/>
    <p:sldId id="476" r:id="rId29"/>
    <p:sldId id="493" r:id="rId30"/>
    <p:sldId id="477" r:id="rId31"/>
    <p:sldId id="494" r:id="rId32"/>
    <p:sldId id="478" r:id="rId33"/>
    <p:sldId id="483" r:id="rId34"/>
    <p:sldId id="479" r:id="rId35"/>
    <p:sldId id="480" r:id="rId36"/>
    <p:sldId id="496" r:id="rId37"/>
    <p:sldId id="495" r:id="rId38"/>
    <p:sldId id="497" r:id="rId39"/>
    <p:sldId id="487" r:id="rId40"/>
    <p:sldId id="488" r:id="rId41"/>
    <p:sldId id="489" r:id="rId42"/>
    <p:sldId id="469"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EC75B-C1DB-4E07-A395-4F111B152033}" v="59" dt="2024-09-15T22:22:53.961"/>
    <p1510:client id="{DD376E28-1CAB-4CD1-B623-2ED49EE38B7A}" v="996" dt="2024-09-16T20:16:48.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0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bel\OneDrive\_Teaching\HSLU\2023-11\Bank-Failures.200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ebel\OneDrive\_Teaching\HSLU\2023-11\Bank-Failures.200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Rebel\OneDrive\_Teaching\HSLU\2023-11\FRED_NatlDebt_2023-1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Rebel\OneDrive\_Teaching\HSLU\2023-11\Inflation.CPIAUCSL.2023-1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Rebel\OneDrive\_Teaching\HSLU\2023-11\FRED_FedFundsRate_Charts_2023-10.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Rebel\OneDrive\_Teaching\HSLU\2023-11\GS10.Monthly.2023-10.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ebel\OneDrive\_\bank-data-historical-2022.csv"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G:\Banking%20Paper\current_yld_paper\tables_052024.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Number of Bank Failures</a:t>
            </a:r>
          </a:p>
          <a:p>
            <a:pPr>
              <a:defRPr/>
            </a:pPr>
            <a:r>
              <a:rPr lang="en-US" sz="1800"/>
              <a:t>2000 - 2023</a:t>
            </a:r>
          </a:p>
        </c:rich>
      </c:tx>
      <c:layout>
        <c:manualLayout>
          <c:xMode val="edge"/>
          <c:yMode val="edge"/>
          <c:x val="0.2690996015936255"/>
          <c:y val="2.90381125226860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Bank Failures</c:v>
                </c:pt>
              </c:strCache>
            </c:strRef>
          </c:tx>
          <c:spPr>
            <a:solidFill>
              <a:srgbClr val="FFFF00"/>
            </a:solidFill>
            <a:ln>
              <a:solidFill>
                <a:srgbClr val="FFFF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Sheet2!$A$2:$A$24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Sheet2!$B$2:$B$24</c:f>
              <c:numCache>
                <c:formatCode>General</c:formatCode>
                <c:ptCount val="23"/>
                <c:pt idx="0">
                  <c:v>4</c:v>
                </c:pt>
                <c:pt idx="1">
                  <c:v>11</c:v>
                </c:pt>
                <c:pt idx="2">
                  <c:v>3</c:v>
                </c:pt>
                <c:pt idx="3">
                  <c:v>4</c:v>
                </c:pt>
                <c:pt idx="4">
                  <c:v>0</c:v>
                </c:pt>
                <c:pt idx="5">
                  <c:v>0</c:v>
                </c:pt>
                <c:pt idx="6">
                  <c:v>3</c:v>
                </c:pt>
                <c:pt idx="7">
                  <c:v>25</c:v>
                </c:pt>
                <c:pt idx="8">
                  <c:v>140</c:v>
                </c:pt>
                <c:pt idx="9">
                  <c:v>157</c:v>
                </c:pt>
                <c:pt idx="10">
                  <c:v>92</c:v>
                </c:pt>
                <c:pt idx="11">
                  <c:v>51</c:v>
                </c:pt>
                <c:pt idx="12">
                  <c:v>24</c:v>
                </c:pt>
                <c:pt idx="13">
                  <c:v>18</c:v>
                </c:pt>
                <c:pt idx="14">
                  <c:v>8</c:v>
                </c:pt>
                <c:pt idx="15">
                  <c:v>5</c:v>
                </c:pt>
                <c:pt idx="16">
                  <c:v>8</c:v>
                </c:pt>
                <c:pt idx="17">
                  <c:v>0</c:v>
                </c:pt>
                <c:pt idx="18">
                  <c:v>4</c:v>
                </c:pt>
                <c:pt idx="19">
                  <c:v>4</c:v>
                </c:pt>
                <c:pt idx="20">
                  <c:v>0</c:v>
                </c:pt>
                <c:pt idx="21">
                  <c:v>0</c:v>
                </c:pt>
                <c:pt idx="22">
                  <c:v>5</c:v>
                </c:pt>
              </c:numCache>
            </c:numRef>
          </c:val>
          <c:extLst>
            <c:ext xmlns:c16="http://schemas.microsoft.com/office/drawing/2014/chart" uri="{C3380CC4-5D6E-409C-BE32-E72D297353CC}">
              <c16:uniqueId val="{00000000-D10D-4B7E-A812-48A443C0D864}"/>
            </c:ext>
          </c:extLst>
        </c:ser>
        <c:dLbls>
          <c:dLblPos val="outEnd"/>
          <c:showLegendKey val="0"/>
          <c:showVal val="1"/>
          <c:showCatName val="0"/>
          <c:showSerName val="0"/>
          <c:showPercent val="0"/>
          <c:showBubbleSize val="0"/>
        </c:dLbls>
        <c:gapWidth val="219"/>
        <c:overlap val="-27"/>
        <c:axId val="832253656"/>
        <c:axId val="832254016"/>
      </c:barChart>
      <c:catAx>
        <c:axId val="83225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254016"/>
        <c:crosses val="autoZero"/>
        <c:auto val="1"/>
        <c:lblAlgn val="ctr"/>
        <c:lblOffset val="100"/>
        <c:noMultiLvlLbl val="0"/>
      </c:catAx>
      <c:valAx>
        <c:axId val="83225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25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Assets ($Billions) of Failed Banks</a:t>
            </a:r>
          </a:p>
          <a:p>
            <a:pPr>
              <a:defRPr/>
            </a:pPr>
            <a:r>
              <a:rPr lang="en-US" sz="1800"/>
              <a:t>2000 - 2023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Sheet2!$D$1</c:f>
              <c:strCache>
                <c:ptCount val="1"/>
                <c:pt idx="0">
                  <c:v>Assets ($Billions)</c:v>
                </c:pt>
              </c:strCache>
            </c:strRef>
          </c:tx>
          <c:spPr>
            <a:solidFill>
              <a:srgbClr val="FFFF00"/>
            </a:solidFill>
            <a:ln>
              <a:solidFill>
                <a:srgbClr val="FFFF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Sheet2!$A$2:$A$24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Sheet2!$D$2:$D$24</c:f>
              <c:numCache>
                <c:formatCode>0.0</c:formatCode>
                <c:ptCount val="23"/>
                <c:pt idx="0">
                  <c:v>2.3586</c:v>
                </c:pt>
                <c:pt idx="1">
                  <c:v>2.7054</c:v>
                </c:pt>
                <c:pt idx="2">
                  <c:v>1.0452000000000001</c:v>
                </c:pt>
                <c:pt idx="3">
                  <c:v>0.16309999999999999</c:v>
                </c:pt>
                <c:pt idx="4">
                  <c:v>0</c:v>
                </c:pt>
                <c:pt idx="5">
                  <c:v>0</c:v>
                </c:pt>
                <c:pt idx="6">
                  <c:v>2.6025</c:v>
                </c:pt>
                <c:pt idx="7">
                  <c:v>373.58879999999999</c:v>
                </c:pt>
                <c:pt idx="8">
                  <c:v>170.90940000000001</c:v>
                </c:pt>
                <c:pt idx="9">
                  <c:v>96.513999999999996</c:v>
                </c:pt>
                <c:pt idx="10">
                  <c:v>36.0122</c:v>
                </c:pt>
                <c:pt idx="11">
                  <c:v>12.0558</c:v>
                </c:pt>
                <c:pt idx="12">
                  <c:v>6.1017000000000001</c:v>
                </c:pt>
                <c:pt idx="13">
                  <c:v>3.0884</c:v>
                </c:pt>
                <c:pt idx="14">
                  <c:v>6.7275</c:v>
                </c:pt>
                <c:pt idx="15">
                  <c:v>0.27879999999999999</c:v>
                </c:pt>
                <c:pt idx="16">
                  <c:v>6.5306999999999995</c:v>
                </c:pt>
                <c:pt idx="17">
                  <c:v>0</c:v>
                </c:pt>
                <c:pt idx="18">
                  <c:v>0.21409999999999998</c:v>
                </c:pt>
                <c:pt idx="19">
                  <c:v>0.45800000000000002</c:v>
                </c:pt>
                <c:pt idx="20">
                  <c:v>0</c:v>
                </c:pt>
                <c:pt idx="21">
                  <c:v>0</c:v>
                </c:pt>
                <c:pt idx="22">
                  <c:v>548.70500000000004</c:v>
                </c:pt>
              </c:numCache>
            </c:numRef>
          </c:val>
          <c:extLst>
            <c:ext xmlns:c16="http://schemas.microsoft.com/office/drawing/2014/chart" uri="{C3380CC4-5D6E-409C-BE32-E72D297353CC}">
              <c16:uniqueId val="{00000000-105C-4E79-B2D2-F90E2122DC17}"/>
            </c:ext>
          </c:extLst>
        </c:ser>
        <c:dLbls>
          <c:dLblPos val="outEnd"/>
          <c:showLegendKey val="0"/>
          <c:showVal val="1"/>
          <c:showCatName val="0"/>
          <c:showSerName val="0"/>
          <c:showPercent val="0"/>
          <c:showBubbleSize val="0"/>
        </c:dLbls>
        <c:gapWidth val="219"/>
        <c:overlap val="-27"/>
        <c:axId val="996376240"/>
        <c:axId val="996378760"/>
      </c:barChart>
      <c:catAx>
        <c:axId val="99637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6378760"/>
        <c:crosses val="autoZero"/>
        <c:auto val="1"/>
        <c:lblAlgn val="ctr"/>
        <c:lblOffset val="100"/>
        <c:noMultiLvlLbl val="0"/>
      </c:catAx>
      <c:valAx>
        <c:axId val="9963787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637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Annual U.S. Federal</a:t>
            </a:r>
            <a:r>
              <a:rPr lang="en-US" sz="1400" baseline="0"/>
              <a:t> </a:t>
            </a:r>
            <a:r>
              <a:rPr lang="en-US" sz="1400"/>
              <a:t>Deficit/Surplus</a:t>
            </a:r>
          </a:p>
          <a:p>
            <a:pPr>
              <a:defRPr/>
            </a:pPr>
            <a:r>
              <a:rPr lang="en-US" sz="1400"/>
              <a:t>1980-2023</a:t>
            </a:r>
          </a:p>
        </c:rich>
      </c:tx>
      <c:overlay val="0"/>
    </c:title>
    <c:autoTitleDeleted val="0"/>
    <c:plotArea>
      <c:layout>
        <c:manualLayout>
          <c:layoutTarget val="inner"/>
          <c:xMode val="edge"/>
          <c:yMode val="edge"/>
          <c:x val="0.12337285864744614"/>
          <c:y val="0.20010465672922961"/>
          <c:w val="0.85660894299040646"/>
          <c:h val="0.74310305551428713"/>
        </c:manualLayout>
      </c:layout>
      <c:barChart>
        <c:barDir val="col"/>
        <c:grouping val="clustered"/>
        <c:varyColors val="0"/>
        <c:ser>
          <c:idx val="0"/>
          <c:order val="0"/>
          <c:spPr>
            <a:solidFill>
              <a:srgbClr val="FF0000"/>
            </a:solidFill>
          </c:spPr>
          <c:invertIfNegative val="0"/>
          <c:dPt>
            <c:idx val="18"/>
            <c:invertIfNegative val="0"/>
            <c:bubble3D val="0"/>
            <c:spPr>
              <a:solidFill>
                <a:srgbClr val="00B050"/>
              </a:solidFill>
            </c:spPr>
            <c:extLst>
              <c:ext xmlns:c16="http://schemas.microsoft.com/office/drawing/2014/chart" uri="{C3380CC4-5D6E-409C-BE32-E72D297353CC}">
                <c16:uniqueId val="{00000001-7DF5-42FD-B342-2268CA9ADF29}"/>
              </c:ext>
            </c:extLst>
          </c:dPt>
          <c:dPt>
            <c:idx val="19"/>
            <c:invertIfNegative val="0"/>
            <c:bubble3D val="0"/>
            <c:spPr>
              <a:solidFill>
                <a:srgbClr val="00B050"/>
              </a:solidFill>
            </c:spPr>
            <c:extLst>
              <c:ext xmlns:c16="http://schemas.microsoft.com/office/drawing/2014/chart" uri="{C3380CC4-5D6E-409C-BE32-E72D297353CC}">
                <c16:uniqueId val="{00000003-7DF5-42FD-B342-2268CA9ADF29}"/>
              </c:ext>
            </c:extLst>
          </c:dPt>
          <c:dPt>
            <c:idx val="20"/>
            <c:invertIfNegative val="0"/>
            <c:bubble3D val="0"/>
            <c:spPr>
              <a:solidFill>
                <a:srgbClr val="00B050"/>
              </a:solidFill>
            </c:spPr>
            <c:extLst>
              <c:ext xmlns:c16="http://schemas.microsoft.com/office/drawing/2014/chart" uri="{C3380CC4-5D6E-409C-BE32-E72D297353CC}">
                <c16:uniqueId val="{00000005-7DF5-42FD-B342-2268CA9ADF29}"/>
              </c:ext>
            </c:extLst>
          </c:dPt>
          <c:dPt>
            <c:idx val="21"/>
            <c:invertIfNegative val="0"/>
            <c:bubble3D val="0"/>
            <c:spPr>
              <a:solidFill>
                <a:srgbClr val="00B050"/>
              </a:solidFill>
            </c:spPr>
            <c:extLst>
              <c:ext xmlns:c16="http://schemas.microsoft.com/office/drawing/2014/chart" uri="{C3380CC4-5D6E-409C-BE32-E72D297353CC}">
                <c16:uniqueId val="{00000007-7DF5-42FD-B342-2268CA9ADF29}"/>
              </c:ext>
            </c:extLst>
          </c:dPt>
          <c:cat>
            <c:numRef>
              <c:f>Sheet2!$C$8:$C$51</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Sheet2!$D$8:$D$51</c:f>
              <c:numCache>
                <c:formatCode>_(* #,##0.00_);_(* \(#,##0.00\);_(* "-"??_);_(@_)</c:formatCode>
                <c:ptCount val="44"/>
                <c:pt idx="0">
                  <c:v>-7.3830000000000007E-2</c:v>
                </c:pt>
                <c:pt idx="1">
                  <c:v>-7.8967999999999997E-2</c:v>
                </c:pt>
                <c:pt idx="2">
                  <c:v>-0.12797700000000001</c:v>
                </c:pt>
                <c:pt idx="3">
                  <c:v>-0.20780199999999999</c:v>
                </c:pt>
                <c:pt idx="4">
                  <c:v>-0.185367</c:v>
                </c:pt>
                <c:pt idx="5">
                  <c:v>-0.212308</c:v>
                </c:pt>
                <c:pt idx="6">
                  <c:v>-0.22122700000000001</c:v>
                </c:pt>
                <c:pt idx="7">
                  <c:v>-0.14973</c:v>
                </c:pt>
                <c:pt idx="8">
                  <c:v>-0.15517800000000001</c:v>
                </c:pt>
                <c:pt idx="9">
                  <c:v>-0.152639</c:v>
                </c:pt>
                <c:pt idx="10">
                  <c:v>-0.22103600000000001</c:v>
                </c:pt>
                <c:pt idx="11">
                  <c:v>-0.26923799999999998</c:v>
                </c:pt>
                <c:pt idx="12">
                  <c:v>-0.290321</c:v>
                </c:pt>
                <c:pt idx="13">
                  <c:v>-0.25505100000000003</c:v>
                </c:pt>
                <c:pt idx="14">
                  <c:v>-0.20318600000000001</c:v>
                </c:pt>
                <c:pt idx="15">
                  <c:v>-0.16395199999999999</c:v>
                </c:pt>
                <c:pt idx="16">
                  <c:v>-0.107431</c:v>
                </c:pt>
                <c:pt idx="17">
                  <c:v>-2.1884000000000001E-2</c:v>
                </c:pt>
                <c:pt idx="18">
                  <c:v>6.9269999999999998E-2</c:v>
                </c:pt>
                <c:pt idx="19">
                  <c:v>0.12561</c:v>
                </c:pt>
                <c:pt idx="20">
                  <c:v>0.23624100000000001</c:v>
                </c:pt>
                <c:pt idx="21">
                  <c:v>0.12823599999999999</c:v>
                </c:pt>
                <c:pt idx="22">
                  <c:v>-0.15775800000000001</c:v>
                </c:pt>
                <c:pt idx="23">
                  <c:v>-0.377585</c:v>
                </c:pt>
                <c:pt idx="24">
                  <c:v>-0.41272700000000001</c:v>
                </c:pt>
                <c:pt idx="25">
                  <c:v>-0.31834600000000002</c:v>
                </c:pt>
                <c:pt idx="26">
                  <c:v>-0.24818100000000001</c:v>
                </c:pt>
                <c:pt idx="27">
                  <c:v>-0.16070100000000001</c:v>
                </c:pt>
                <c:pt idx="28">
                  <c:v>-0.45855299999999999</c:v>
                </c:pt>
                <c:pt idx="29">
                  <c:v>-1.4126879999999999</c:v>
                </c:pt>
                <c:pt idx="30">
                  <c:v>-1.294373</c:v>
                </c:pt>
                <c:pt idx="31">
                  <c:v>-1.2995989999999999</c:v>
                </c:pt>
                <c:pt idx="32">
                  <c:v>-1.076573</c:v>
                </c:pt>
                <c:pt idx="33">
                  <c:v>-0.67977500000000002</c:v>
                </c:pt>
                <c:pt idx="34">
                  <c:v>-0.48479299999999997</c:v>
                </c:pt>
                <c:pt idx="35">
                  <c:v>-0.44196000000000002</c:v>
                </c:pt>
                <c:pt idx="36">
                  <c:v>-0.58465</c:v>
                </c:pt>
                <c:pt idx="37">
                  <c:v>-0.66544999999999999</c:v>
                </c:pt>
                <c:pt idx="38">
                  <c:v>-0.77914000000000005</c:v>
                </c:pt>
                <c:pt idx="39">
                  <c:v>-0.98359600000000003</c:v>
                </c:pt>
                <c:pt idx="40">
                  <c:v>-3.132457</c:v>
                </c:pt>
                <c:pt idx="41">
                  <c:v>-2.7753589999999999</c:v>
                </c:pt>
                <c:pt idx="42">
                  <c:v>-1.375481</c:v>
                </c:pt>
                <c:pt idx="43">
                  <c:v>-1.6951480000000001</c:v>
                </c:pt>
              </c:numCache>
            </c:numRef>
          </c:val>
          <c:extLst>
            <c:ext xmlns:c16="http://schemas.microsoft.com/office/drawing/2014/chart" uri="{C3380CC4-5D6E-409C-BE32-E72D297353CC}">
              <c16:uniqueId val="{00000008-7DF5-42FD-B342-2268CA9ADF29}"/>
            </c:ext>
          </c:extLst>
        </c:ser>
        <c:dLbls>
          <c:showLegendKey val="0"/>
          <c:showVal val="0"/>
          <c:showCatName val="0"/>
          <c:showSerName val="0"/>
          <c:showPercent val="0"/>
          <c:showBubbleSize val="0"/>
        </c:dLbls>
        <c:gapWidth val="150"/>
        <c:axId val="198374528"/>
        <c:axId val="198376064"/>
      </c:barChart>
      <c:catAx>
        <c:axId val="198374528"/>
        <c:scaling>
          <c:orientation val="minMax"/>
        </c:scaling>
        <c:delete val="0"/>
        <c:axPos val="b"/>
        <c:numFmt formatCode="General" sourceLinked="1"/>
        <c:majorTickMark val="out"/>
        <c:minorTickMark val="none"/>
        <c:tickLblPos val="nextTo"/>
        <c:txPr>
          <a:bodyPr rot="5400000" vert="horz"/>
          <a:lstStyle/>
          <a:p>
            <a:pPr>
              <a:defRPr sz="800" b="1" baseline="0"/>
            </a:pPr>
            <a:endParaRPr lang="en-US"/>
          </a:p>
        </c:txPr>
        <c:crossAx val="198376064"/>
        <c:crosses val="autoZero"/>
        <c:auto val="1"/>
        <c:lblAlgn val="ctr"/>
        <c:lblOffset val="100"/>
        <c:tickLblSkip val="1"/>
        <c:noMultiLvlLbl val="0"/>
      </c:catAx>
      <c:valAx>
        <c:axId val="198376064"/>
        <c:scaling>
          <c:orientation val="minMax"/>
        </c:scaling>
        <c:delete val="0"/>
        <c:axPos val="l"/>
        <c:majorGridlines/>
        <c:title>
          <c:tx>
            <c:rich>
              <a:bodyPr rot="-5400000" vert="horz"/>
              <a:lstStyle/>
              <a:p>
                <a:pPr>
                  <a:defRPr sz="1400"/>
                </a:pPr>
                <a:r>
                  <a:rPr lang="en-US" sz="1400"/>
                  <a:t>$ Trillions</a:t>
                </a:r>
              </a:p>
            </c:rich>
          </c:tx>
          <c:overlay val="0"/>
        </c:title>
        <c:numFmt formatCode="0.0" sourceLinked="0"/>
        <c:majorTickMark val="out"/>
        <c:minorTickMark val="none"/>
        <c:tickLblPos val="nextTo"/>
        <c:txPr>
          <a:bodyPr/>
          <a:lstStyle/>
          <a:p>
            <a:pPr>
              <a:defRPr sz="1400" b="1"/>
            </a:pPr>
            <a:endParaRPr lang="en-US"/>
          </a:p>
        </c:txPr>
        <c:crossAx val="19837452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CPI Inflation</a:t>
            </a:r>
            <a:r>
              <a:rPr lang="en-US" baseline="0"/>
              <a:t> Rate</a:t>
            </a:r>
          </a:p>
          <a:p>
            <a:pPr>
              <a:defRPr/>
            </a:pPr>
            <a:r>
              <a:rPr lang="en-US" baseline="0"/>
              <a:t>2013 - 2023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'CPIAUCSL.2023-10'!$C$1</c:f>
              <c:strCache>
                <c:ptCount val="1"/>
                <c:pt idx="0">
                  <c:v>CPIAUCSL</c:v>
                </c:pt>
              </c:strCache>
            </c:strRef>
          </c:tx>
          <c:spPr>
            <a:ln w="28575" cap="rnd">
              <a:solidFill>
                <a:srgbClr val="FFFF00"/>
              </a:solidFill>
              <a:round/>
            </a:ln>
            <a:effectLst/>
          </c:spPr>
          <c:marker>
            <c:symbol val="none"/>
          </c:marker>
          <c:cat>
            <c:numRef>
              <c:f>'CPIAUCSL.2023-10'!$A$412:$A$540</c:f>
              <c:numCache>
                <c:formatCode>m/d/yyyy</c:formatCode>
                <c:ptCount val="129"/>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numCache>
            </c:numRef>
          </c:cat>
          <c:val>
            <c:numRef>
              <c:f>'CPIAUCSL.2023-10'!$B$412:$B$540</c:f>
              <c:numCache>
                <c:formatCode>0.000</c:formatCode>
                <c:ptCount val="129"/>
                <c:pt idx="0">
                  <c:v>1.6840617620982989E-2</c:v>
                </c:pt>
                <c:pt idx="1">
                  <c:v>2.0181404902574807E-2</c:v>
                </c:pt>
                <c:pt idx="2">
                  <c:v>1.5187472411246183E-2</c:v>
                </c:pt>
                <c:pt idx="3">
                  <c:v>1.1388080475768669E-2</c:v>
                </c:pt>
                <c:pt idx="4">
                  <c:v>1.3903888279197085E-2</c:v>
                </c:pt>
                <c:pt idx="5">
                  <c:v>1.7157935271568725E-2</c:v>
                </c:pt>
                <c:pt idx="6">
                  <c:v>1.8854718054158059E-2</c:v>
                </c:pt>
                <c:pt idx="7">
                  <c:v>1.538809488600279E-2</c:v>
                </c:pt>
                <c:pt idx="8">
                  <c:v>1.0947341081747997E-2</c:v>
                </c:pt>
                <c:pt idx="9">
                  <c:v>8.7679914349114707E-3</c:v>
                </c:pt>
                <c:pt idx="10">
                  <c:v>1.2328701961954458E-2</c:v>
                </c:pt>
                <c:pt idx="11">
                  <c:v>1.5128383667573297E-2</c:v>
                </c:pt>
                <c:pt idx="12">
                  <c:v>1.557758795574915E-2</c:v>
                </c:pt>
                <c:pt idx="13">
                  <c:v>1.1204746347724948E-2</c:v>
                </c:pt>
                <c:pt idx="14">
                  <c:v>1.6126949139408042E-2</c:v>
                </c:pt>
                <c:pt idx="15">
                  <c:v>2.0151253036061689E-2</c:v>
                </c:pt>
                <c:pt idx="16">
                  <c:v>2.1669476870798121E-2</c:v>
                </c:pt>
                <c:pt idx="17">
                  <c:v>2.0589816945944195E-2</c:v>
                </c:pt>
                <c:pt idx="18">
                  <c:v>1.9742378703305974E-2</c:v>
                </c:pt>
                <c:pt idx="19">
                  <c:v>1.7150983482969062E-2</c:v>
                </c:pt>
                <c:pt idx="20">
                  <c:v>1.6840509711232077E-2</c:v>
                </c:pt>
                <c:pt idx="21">
                  <c:v>1.6095417021513292E-2</c:v>
                </c:pt>
                <c:pt idx="22">
                  <c:v>1.231524989320798E-2</c:v>
                </c:pt>
                <c:pt idx="23">
                  <c:v>6.5312139196231911E-3</c:v>
                </c:pt>
                <c:pt idx="24">
                  <c:v>-2.2993097820542818E-3</c:v>
                </c:pt>
                <c:pt idx="25">
                  <c:v>-8.7031462935205361E-4</c:v>
                </c:pt>
                <c:pt idx="26">
                  <c:v>-2.2031284423873476E-4</c:v>
                </c:pt>
                <c:pt idx="27">
                  <c:v>-1.0403098939391064E-3</c:v>
                </c:pt>
                <c:pt idx="28">
                  <c:v>3.5033218244295838E-4</c:v>
                </c:pt>
                <c:pt idx="29">
                  <c:v>1.7957180975505249E-3</c:v>
                </c:pt>
                <c:pt idx="30">
                  <c:v>2.2568611104094582E-3</c:v>
                </c:pt>
                <c:pt idx="31">
                  <c:v>2.413037985344868E-3</c:v>
                </c:pt>
                <c:pt idx="32">
                  <c:v>8.8429616341700878E-5</c:v>
                </c:pt>
                <c:pt idx="33">
                  <c:v>1.2761656067050708E-3</c:v>
                </c:pt>
                <c:pt idx="34">
                  <c:v>4.3631821691851869E-3</c:v>
                </c:pt>
                <c:pt idx="35">
                  <c:v>6.3872475153647912E-3</c:v>
                </c:pt>
                <c:pt idx="36">
                  <c:v>1.2375025026943876E-2</c:v>
                </c:pt>
                <c:pt idx="37">
                  <c:v>8.4727757901266187E-3</c:v>
                </c:pt>
                <c:pt idx="38">
                  <c:v>8.9161609655219465E-3</c:v>
                </c:pt>
                <c:pt idx="39">
                  <c:v>1.1726257503534843E-2</c:v>
                </c:pt>
                <c:pt idx="40">
                  <c:v>1.0784764621246223E-2</c:v>
                </c:pt>
                <c:pt idx="41">
                  <c:v>1.0792865347959424E-2</c:v>
                </c:pt>
                <c:pt idx="42">
                  <c:v>8.6836334305182561E-3</c:v>
                </c:pt>
                <c:pt idx="43">
                  <c:v>1.0553158595656864E-2</c:v>
                </c:pt>
                <c:pt idx="44">
                  <c:v>1.5486446201652182E-2</c:v>
                </c:pt>
                <c:pt idx="45">
                  <c:v>1.685924966243646E-2</c:v>
                </c:pt>
                <c:pt idx="46">
                  <c:v>1.6843334719788938E-2</c:v>
                </c:pt>
                <c:pt idx="47">
                  <c:v>2.0507989115119862E-2</c:v>
                </c:pt>
                <c:pt idx="48">
                  <c:v>2.5103933482571117E-2</c:v>
                </c:pt>
                <c:pt idx="49">
                  <c:v>2.8103616813294208E-2</c:v>
                </c:pt>
                <c:pt idx="50">
                  <c:v>2.44119623655914E-2</c:v>
                </c:pt>
                <c:pt idx="51">
                  <c:v>2.176223471915395E-2</c:v>
                </c:pt>
                <c:pt idx="52">
                  <c:v>1.8563431667619756E-2</c:v>
                </c:pt>
                <c:pt idx="53">
                  <c:v>1.6405658099591269E-2</c:v>
                </c:pt>
                <c:pt idx="54">
                  <c:v>1.7251073506566073E-2</c:v>
                </c:pt>
                <c:pt idx="55">
                  <c:v>1.9281215572969801E-2</c:v>
                </c:pt>
                <c:pt idx="56">
                  <c:v>2.1805652303711787E-2</c:v>
                </c:pt>
                <c:pt idx="57">
                  <c:v>2.020757753132485E-2</c:v>
                </c:pt>
                <c:pt idx="58">
                  <c:v>2.172493864295566E-2</c:v>
                </c:pt>
                <c:pt idx="59">
                  <c:v>2.1299307195522532E-2</c:v>
                </c:pt>
                <c:pt idx="60">
                  <c:v>2.151318868063945E-2</c:v>
                </c:pt>
                <c:pt idx="61">
                  <c:v>2.263468931091861E-2</c:v>
                </c:pt>
                <c:pt idx="62">
                  <c:v>2.3309497646499366E-2</c:v>
                </c:pt>
                <c:pt idx="63">
                  <c:v>2.4709963021052994E-2</c:v>
                </c:pt>
                <c:pt idx="64">
                  <c:v>2.7819216078424969E-2</c:v>
                </c:pt>
                <c:pt idx="65">
                  <c:v>2.8075506935940187E-2</c:v>
                </c:pt>
                <c:pt idx="66">
                  <c:v>2.8541247855619289E-2</c:v>
                </c:pt>
                <c:pt idx="67">
                  <c:v>2.6429238568742575E-2</c:v>
                </c:pt>
                <c:pt idx="68">
                  <c:v>2.3320551058088279E-2</c:v>
                </c:pt>
                <c:pt idx="69">
                  <c:v>2.492032470218053E-2</c:v>
                </c:pt>
                <c:pt idx="70">
                  <c:v>2.1473285776677731E-2</c:v>
                </c:pt>
                <c:pt idx="71">
                  <c:v>2.0023809043401064E-2</c:v>
                </c:pt>
                <c:pt idx="72">
                  <c:v>1.5506772911568323E-2</c:v>
                </c:pt>
                <c:pt idx="73">
                  <c:v>1.5200638001995781E-2</c:v>
                </c:pt>
                <c:pt idx="74">
                  <c:v>1.8531355052749277E-2</c:v>
                </c:pt>
                <c:pt idx="75">
                  <c:v>1.9917914533603476E-2</c:v>
                </c:pt>
                <c:pt idx="76">
                  <c:v>1.793518134549732E-2</c:v>
                </c:pt>
                <c:pt idx="77">
                  <c:v>1.6496824928889486E-2</c:v>
                </c:pt>
                <c:pt idx="78">
                  <c:v>1.7797574975916941E-2</c:v>
                </c:pt>
                <c:pt idx="79">
                  <c:v>1.7467804166683365E-2</c:v>
                </c:pt>
                <c:pt idx="80">
                  <c:v>1.7166173636500748E-2</c:v>
                </c:pt>
                <c:pt idx="81">
                  <c:v>1.769183295618193E-2</c:v>
                </c:pt>
                <c:pt idx="82">
                  <c:v>2.0622025859679871E-2</c:v>
                </c:pt>
                <c:pt idx="83">
                  <c:v>2.3139887722685382E-2</c:v>
                </c:pt>
                <c:pt idx="84">
                  <c:v>2.500415482870233E-2</c:v>
                </c:pt>
                <c:pt idx="85">
                  <c:v>2.3393151798896117E-2</c:v>
                </c:pt>
                <c:pt idx="86">
                  <c:v>1.5428674833400269E-2</c:v>
                </c:pt>
                <c:pt idx="87">
                  <c:v>3.4520455622992774E-3</c:v>
                </c:pt>
                <c:pt idx="88">
                  <c:v>2.2640918171490387E-3</c:v>
                </c:pt>
                <c:pt idx="89">
                  <c:v>7.1602412613311905E-3</c:v>
                </c:pt>
                <c:pt idx="90">
                  <c:v>1.014138490721006E-2</c:v>
                </c:pt>
                <c:pt idx="91">
                  <c:v>1.3090732995129972E-2</c:v>
                </c:pt>
                <c:pt idx="92">
                  <c:v>1.3714811450580955E-2</c:v>
                </c:pt>
                <c:pt idx="93">
                  <c:v>1.1825348696179461E-2</c:v>
                </c:pt>
                <c:pt idx="94">
                  <c:v>1.1675581742648378E-2</c:v>
                </c:pt>
                <c:pt idx="95">
                  <c:v>1.3220373062765134E-2</c:v>
                </c:pt>
                <c:pt idx="96">
                  <c:v>1.3947814404891901E-2</c:v>
                </c:pt>
                <c:pt idx="97">
                  <c:v>1.693359254459037E-2</c:v>
                </c:pt>
                <c:pt idx="98">
                  <c:v>2.6305186654475898E-2</c:v>
                </c:pt>
                <c:pt idx="99">
                  <c:v>4.1305468347312857E-2</c:v>
                </c:pt>
                <c:pt idx="100">
                  <c:v>4.9150343145684561E-2</c:v>
                </c:pt>
                <c:pt idx="101">
                  <c:v>5.2816106713984512E-2</c:v>
                </c:pt>
                <c:pt idx="102">
                  <c:v>5.2215055095672147E-2</c:v>
                </c:pt>
                <c:pt idx="103">
                  <c:v>5.1882919382755466E-2</c:v>
                </c:pt>
                <c:pt idx="104">
                  <c:v>5.3836302873910391E-2</c:v>
                </c:pt>
                <c:pt idx="105">
                  <c:v>6.2377538553744616E-2</c:v>
                </c:pt>
                <c:pt idx="106">
                  <c:v>6.8623879944634814E-2</c:v>
                </c:pt>
                <c:pt idx="107">
                  <c:v>7.1944587555097472E-2</c:v>
                </c:pt>
                <c:pt idx="108">
                  <c:v>7.595278888254331E-2</c:v>
                </c:pt>
                <c:pt idx="109">
                  <c:v>7.954847176810631E-2</c:v>
                </c:pt>
                <c:pt idx="110">
                  <c:v>8.5152162588613578E-2</c:v>
                </c:pt>
                <c:pt idx="111">
                  <c:v>8.2277721528480896E-2</c:v>
                </c:pt>
                <c:pt idx="112">
                  <c:v>8.5023319575032286E-2</c:v>
                </c:pt>
                <c:pt idx="113">
                  <c:v>8.9329868901052878E-2</c:v>
                </c:pt>
                <c:pt idx="114">
                  <c:v>8.4131820255810119E-2</c:v>
                </c:pt>
                <c:pt idx="115">
                  <c:v>8.2273610144024678E-2</c:v>
                </c:pt>
                <c:pt idx="116">
                  <c:v>8.2148539565299661E-2</c:v>
                </c:pt>
                <c:pt idx="117">
                  <c:v>7.7624926768937064E-2</c:v>
                </c:pt>
                <c:pt idx="118">
                  <c:v>7.135348084575055E-2</c:v>
                </c:pt>
                <c:pt idx="119">
                  <c:v>6.444940492084017E-2</c:v>
                </c:pt>
                <c:pt idx="120">
                  <c:v>6.3471562178210261E-2</c:v>
                </c:pt>
                <c:pt idx="121">
                  <c:v>5.9864375812515469E-2</c:v>
                </c:pt>
                <c:pt idx="122">
                  <c:v>4.9869204652974952E-2</c:v>
                </c:pt>
                <c:pt idx="123">
                  <c:v>4.9571915138369782E-2</c:v>
                </c:pt>
                <c:pt idx="124">
                  <c:v>4.1288435392834222E-2</c:v>
                </c:pt>
                <c:pt idx="125">
                  <c:v>3.0920034743899372E-2</c:v>
                </c:pt>
                <c:pt idx="126">
                  <c:v>3.299075444289068E-2</c:v>
                </c:pt>
                <c:pt idx="127">
                  <c:v>3.7075037247731313E-2</c:v>
                </c:pt>
                <c:pt idx="128">
                  <c:v>3.6899025086076342E-2</c:v>
                </c:pt>
              </c:numCache>
            </c:numRef>
          </c:val>
          <c:smooth val="0"/>
          <c:extLst>
            <c:ext xmlns:c16="http://schemas.microsoft.com/office/drawing/2014/chart" uri="{C3380CC4-5D6E-409C-BE32-E72D297353CC}">
              <c16:uniqueId val="{00000000-98A7-406B-8086-0D31A76D309A}"/>
            </c:ext>
          </c:extLst>
        </c:ser>
        <c:dLbls>
          <c:showLegendKey val="0"/>
          <c:showVal val="0"/>
          <c:showCatName val="0"/>
          <c:showSerName val="0"/>
          <c:showPercent val="0"/>
          <c:showBubbleSize val="0"/>
        </c:dLbls>
        <c:smooth val="0"/>
        <c:axId val="683996896"/>
        <c:axId val="683997616"/>
      </c:lineChart>
      <c:dateAx>
        <c:axId val="6839968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3997616"/>
        <c:crosses val="autoZero"/>
        <c:auto val="1"/>
        <c:lblOffset val="100"/>
        <c:baseTimeUnit val="months"/>
      </c:dateAx>
      <c:valAx>
        <c:axId val="683997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3996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Federal Funds Rate </a:t>
            </a:r>
          </a:p>
          <a:p>
            <a:pPr>
              <a:defRPr/>
            </a:pPr>
            <a:r>
              <a:rPr lang="en-US" sz="1200"/>
              <a:t>2008 - 2023</a:t>
            </a:r>
          </a:p>
        </c:rich>
      </c:tx>
      <c:overlay val="0"/>
    </c:title>
    <c:autoTitleDeleted val="0"/>
    <c:plotArea>
      <c:layout/>
      <c:lineChart>
        <c:grouping val="standard"/>
        <c:varyColors val="0"/>
        <c:ser>
          <c:idx val="0"/>
          <c:order val="0"/>
          <c:spPr>
            <a:ln>
              <a:solidFill>
                <a:srgbClr val="FFFF00"/>
              </a:solidFill>
            </a:ln>
          </c:spPr>
          <c:marker>
            <c:symbol val="none"/>
          </c:marker>
          <c:cat>
            <c:numRef>
              <c:f>Sheet1!$A$465:$A$653</c:f>
              <c:numCache>
                <c:formatCode>m/d/yyyy</c:formatCode>
                <c:ptCount val="189"/>
                <c:pt idx="0">
                  <c:v>39479</c:v>
                </c:pt>
                <c:pt idx="1">
                  <c:v>39508</c:v>
                </c:pt>
                <c:pt idx="2">
                  <c:v>39539</c:v>
                </c:pt>
                <c:pt idx="3">
                  <c:v>39569</c:v>
                </c:pt>
                <c:pt idx="4">
                  <c:v>39600</c:v>
                </c:pt>
                <c:pt idx="5">
                  <c:v>39630</c:v>
                </c:pt>
                <c:pt idx="6">
                  <c:v>39661</c:v>
                </c:pt>
                <c:pt idx="7">
                  <c:v>39692</c:v>
                </c:pt>
                <c:pt idx="8">
                  <c:v>39722</c:v>
                </c:pt>
                <c:pt idx="9">
                  <c:v>39753</c:v>
                </c:pt>
                <c:pt idx="10">
                  <c:v>39783</c:v>
                </c:pt>
                <c:pt idx="11">
                  <c:v>39814</c:v>
                </c:pt>
                <c:pt idx="12">
                  <c:v>39845</c:v>
                </c:pt>
                <c:pt idx="13">
                  <c:v>39873</c:v>
                </c:pt>
                <c:pt idx="14">
                  <c:v>39904</c:v>
                </c:pt>
                <c:pt idx="15">
                  <c:v>39934</c:v>
                </c:pt>
                <c:pt idx="16">
                  <c:v>39965</c:v>
                </c:pt>
                <c:pt idx="17">
                  <c:v>39995</c:v>
                </c:pt>
                <c:pt idx="18">
                  <c:v>40026</c:v>
                </c:pt>
                <c:pt idx="19">
                  <c:v>40057</c:v>
                </c:pt>
                <c:pt idx="20">
                  <c:v>40087</c:v>
                </c:pt>
                <c:pt idx="21">
                  <c:v>40118</c:v>
                </c:pt>
                <c:pt idx="22">
                  <c:v>40148</c:v>
                </c:pt>
                <c:pt idx="23">
                  <c:v>40179</c:v>
                </c:pt>
                <c:pt idx="24">
                  <c:v>40210</c:v>
                </c:pt>
                <c:pt idx="25">
                  <c:v>40238</c:v>
                </c:pt>
                <c:pt idx="26">
                  <c:v>40269</c:v>
                </c:pt>
                <c:pt idx="27">
                  <c:v>40299</c:v>
                </c:pt>
                <c:pt idx="28">
                  <c:v>40330</c:v>
                </c:pt>
                <c:pt idx="29">
                  <c:v>40360</c:v>
                </c:pt>
                <c:pt idx="30">
                  <c:v>40391</c:v>
                </c:pt>
                <c:pt idx="31">
                  <c:v>40422</c:v>
                </c:pt>
                <c:pt idx="32">
                  <c:v>40452</c:v>
                </c:pt>
                <c:pt idx="33">
                  <c:v>40483</c:v>
                </c:pt>
                <c:pt idx="34">
                  <c:v>40513</c:v>
                </c:pt>
                <c:pt idx="35">
                  <c:v>40544</c:v>
                </c:pt>
                <c:pt idx="36">
                  <c:v>40575</c:v>
                </c:pt>
                <c:pt idx="37">
                  <c:v>40603</c:v>
                </c:pt>
                <c:pt idx="38">
                  <c:v>40634</c:v>
                </c:pt>
                <c:pt idx="39">
                  <c:v>40664</c:v>
                </c:pt>
                <c:pt idx="40">
                  <c:v>40695</c:v>
                </c:pt>
                <c:pt idx="41">
                  <c:v>40725</c:v>
                </c:pt>
                <c:pt idx="42">
                  <c:v>40756</c:v>
                </c:pt>
                <c:pt idx="43">
                  <c:v>40787</c:v>
                </c:pt>
                <c:pt idx="44">
                  <c:v>40817</c:v>
                </c:pt>
                <c:pt idx="45">
                  <c:v>40848</c:v>
                </c:pt>
                <c:pt idx="46">
                  <c:v>40878</c:v>
                </c:pt>
                <c:pt idx="47">
                  <c:v>40909</c:v>
                </c:pt>
                <c:pt idx="48">
                  <c:v>40940</c:v>
                </c:pt>
                <c:pt idx="49">
                  <c:v>40969</c:v>
                </c:pt>
                <c:pt idx="50">
                  <c:v>41000</c:v>
                </c:pt>
                <c:pt idx="51">
                  <c:v>41030</c:v>
                </c:pt>
                <c:pt idx="52">
                  <c:v>41061</c:v>
                </c:pt>
                <c:pt idx="53">
                  <c:v>41091</c:v>
                </c:pt>
                <c:pt idx="54">
                  <c:v>41122</c:v>
                </c:pt>
                <c:pt idx="55">
                  <c:v>41153</c:v>
                </c:pt>
                <c:pt idx="56">
                  <c:v>41183</c:v>
                </c:pt>
                <c:pt idx="57">
                  <c:v>41214</c:v>
                </c:pt>
                <c:pt idx="58">
                  <c:v>41244</c:v>
                </c:pt>
                <c:pt idx="59">
                  <c:v>41275</c:v>
                </c:pt>
                <c:pt idx="60">
                  <c:v>41306</c:v>
                </c:pt>
                <c:pt idx="61">
                  <c:v>41334</c:v>
                </c:pt>
                <c:pt idx="62">
                  <c:v>41365</c:v>
                </c:pt>
                <c:pt idx="63">
                  <c:v>41395</c:v>
                </c:pt>
                <c:pt idx="64">
                  <c:v>41426</c:v>
                </c:pt>
                <c:pt idx="65">
                  <c:v>41456</c:v>
                </c:pt>
                <c:pt idx="66">
                  <c:v>41487</c:v>
                </c:pt>
                <c:pt idx="67">
                  <c:v>41518</c:v>
                </c:pt>
                <c:pt idx="68">
                  <c:v>41548</c:v>
                </c:pt>
                <c:pt idx="69">
                  <c:v>41579</c:v>
                </c:pt>
                <c:pt idx="70">
                  <c:v>41609</c:v>
                </c:pt>
                <c:pt idx="71">
                  <c:v>41640</c:v>
                </c:pt>
                <c:pt idx="72">
                  <c:v>41671</c:v>
                </c:pt>
                <c:pt idx="73">
                  <c:v>41699</c:v>
                </c:pt>
                <c:pt idx="74">
                  <c:v>41730</c:v>
                </c:pt>
                <c:pt idx="75">
                  <c:v>41760</c:v>
                </c:pt>
                <c:pt idx="76">
                  <c:v>41791</c:v>
                </c:pt>
                <c:pt idx="77">
                  <c:v>41821</c:v>
                </c:pt>
                <c:pt idx="78">
                  <c:v>41852</c:v>
                </c:pt>
                <c:pt idx="79">
                  <c:v>41883</c:v>
                </c:pt>
                <c:pt idx="80">
                  <c:v>41913</c:v>
                </c:pt>
                <c:pt idx="81">
                  <c:v>41944</c:v>
                </c:pt>
                <c:pt idx="82">
                  <c:v>41974</c:v>
                </c:pt>
                <c:pt idx="83">
                  <c:v>42005</c:v>
                </c:pt>
                <c:pt idx="84">
                  <c:v>42036</c:v>
                </c:pt>
                <c:pt idx="85">
                  <c:v>42064</c:v>
                </c:pt>
                <c:pt idx="86">
                  <c:v>42095</c:v>
                </c:pt>
                <c:pt idx="87">
                  <c:v>42125</c:v>
                </c:pt>
                <c:pt idx="88">
                  <c:v>42156</c:v>
                </c:pt>
                <c:pt idx="89">
                  <c:v>42186</c:v>
                </c:pt>
                <c:pt idx="90">
                  <c:v>42217</c:v>
                </c:pt>
                <c:pt idx="91">
                  <c:v>42248</c:v>
                </c:pt>
                <c:pt idx="92">
                  <c:v>42278</c:v>
                </c:pt>
                <c:pt idx="93">
                  <c:v>42309</c:v>
                </c:pt>
                <c:pt idx="94">
                  <c:v>42339</c:v>
                </c:pt>
                <c:pt idx="95">
                  <c:v>42370</c:v>
                </c:pt>
                <c:pt idx="96">
                  <c:v>42401</c:v>
                </c:pt>
                <c:pt idx="97">
                  <c:v>42430</c:v>
                </c:pt>
                <c:pt idx="98">
                  <c:v>42461</c:v>
                </c:pt>
                <c:pt idx="99">
                  <c:v>42491</c:v>
                </c:pt>
                <c:pt idx="100">
                  <c:v>42522</c:v>
                </c:pt>
                <c:pt idx="101">
                  <c:v>42552</c:v>
                </c:pt>
                <c:pt idx="102">
                  <c:v>42583</c:v>
                </c:pt>
                <c:pt idx="103">
                  <c:v>42614</c:v>
                </c:pt>
                <c:pt idx="104">
                  <c:v>42644</c:v>
                </c:pt>
                <c:pt idx="105">
                  <c:v>42675</c:v>
                </c:pt>
                <c:pt idx="106">
                  <c:v>42705</c:v>
                </c:pt>
                <c:pt idx="107">
                  <c:v>42736</c:v>
                </c:pt>
                <c:pt idx="108">
                  <c:v>42767</c:v>
                </c:pt>
                <c:pt idx="109">
                  <c:v>42795</c:v>
                </c:pt>
                <c:pt idx="110">
                  <c:v>42826</c:v>
                </c:pt>
                <c:pt idx="111">
                  <c:v>42856</c:v>
                </c:pt>
                <c:pt idx="112">
                  <c:v>42887</c:v>
                </c:pt>
                <c:pt idx="113">
                  <c:v>42917</c:v>
                </c:pt>
                <c:pt idx="114">
                  <c:v>42948</c:v>
                </c:pt>
                <c:pt idx="115">
                  <c:v>42979</c:v>
                </c:pt>
                <c:pt idx="116">
                  <c:v>43009</c:v>
                </c:pt>
                <c:pt idx="117">
                  <c:v>43040</c:v>
                </c:pt>
                <c:pt idx="118">
                  <c:v>43070</c:v>
                </c:pt>
                <c:pt idx="119">
                  <c:v>43101</c:v>
                </c:pt>
                <c:pt idx="120">
                  <c:v>43132</c:v>
                </c:pt>
                <c:pt idx="121">
                  <c:v>43160</c:v>
                </c:pt>
                <c:pt idx="122">
                  <c:v>43191</c:v>
                </c:pt>
                <c:pt idx="123">
                  <c:v>43221</c:v>
                </c:pt>
                <c:pt idx="124">
                  <c:v>43252</c:v>
                </c:pt>
                <c:pt idx="125">
                  <c:v>43282</c:v>
                </c:pt>
                <c:pt idx="126">
                  <c:v>43313</c:v>
                </c:pt>
                <c:pt idx="127">
                  <c:v>43344</c:v>
                </c:pt>
                <c:pt idx="128">
                  <c:v>43374</c:v>
                </c:pt>
                <c:pt idx="129">
                  <c:v>43405</c:v>
                </c:pt>
                <c:pt idx="130">
                  <c:v>43435</c:v>
                </c:pt>
                <c:pt idx="131">
                  <c:v>43466</c:v>
                </c:pt>
                <c:pt idx="132">
                  <c:v>43497</c:v>
                </c:pt>
                <c:pt idx="133">
                  <c:v>43525</c:v>
                </c:pt>
                <c:pt idx="134">
                  <c:v>43556</c:v>
                </c:pt>
                <c:pt idx="135">
                  <c:v>43586</c:v>
                </c:pt>
                <c:pt idx="136">
                  <c:v>43617</c:v>
                </c:pt>
                <c:pt idx="137">
                  <c:v>43647</c:v>
                </c:pt>
                <c:pt idx="138">
                  <c:v>43678</c:v>
                </c:pt>
                <c:pt idx="139">
                  <c:v>43709</c:v>
                </c:pt>
                <c:pt idx="140">
                  <c:v>43739</c:v>
                </c:pt>
                <c:pt idx="141">
                  <c:v>43770</c:v>
                </c:pt>
                <c:pt idx="142">
                  <c:v>43800</c:v>
                </c:pt>
                <c:pt idx="143">
                  <c:v>43831</c:v>
                </c:pt>
                <c:pt idx="144">
                  <c:v>43862</c:v>
                </c:pt>
                <c:pt idx="145">
                  <c:v>43891</c:v>
                </c:pt>
                <c:pt idx="146">
                  <c:v>43922</c:v>
                </c:pt>
                <c:pt idx="147">
                  <c:v>43952</c:v>
                </c:pt>
                <c:pt idx="148">
                  <c:v>43983</c:v>
                </c:pt>
                <c:pt idx="149">
                  <c:v>44013</c:v>
                </c:pt>
                <c:pt idx="150">
                  <c:v>44044</c:v>
                </c:pt>
                <c:pt idx="151">
                  <c:v>44075</c:v>
                </c:pt>
                <c:pt idx="152">
                  <c:v>44105</c:v>
                </c:pt>
                <c:pt idx="153">
                  <c:v>44136</c:v>
                </c:pt>
                <c:pt idx="154">
                  <c:v>44166</c:v>
                </c:pt>
                <c:pt idx="155">
                  <c:v>44197</c:v>
                </c:pt>
                <c:pt idx="156">
                  <c:v>44228</c:v>
                </c:pt>
                <c:pt idx="157">
                  <c:v>44256</c:v>
                </c:pt>
                <c:pt idx="158">
                  <c:v>44287</c:v>
                </c:pt>
                <c:pt idx="159">
                  <c:v>44317</c:v>
                </c:pt>
                <c:pt idx="160">
                  <c:v>44348</c:v>
                </c:pt>
                <c:pt idx="161">
                  <c:v>44378</c:v>
                </c:pt>
                <c:pt idx="162">
                  <c:v>44409</c:v>
                </c:pt>
                <c:pt idx="163">
                  <c:v>44440</c:v>
                </c:pt>
                <c:pt idx="164">
                  <c:v>44470</c:v>
                </c:pt>
                <c:pt idx="165">
                  <c:v>44501</c:v>
                </c:pt>
                <c:pt idx="166">
                  <c:v>44531</c:v>
                </c:pt>
                <c:pt idx="167">
                  <c:v>44562</c:v>
                </c:pt>
                <c:pt idx="168">
                  <c:v>44593</c:v>
                </c:pt>
                <c:pt idx="169">
                  <c:v>44621</c:v>
                </c:pt>
                <c:pt idx="170">
                  <c:v>44652</c:v>
                </c:pt>
                <c:pt idx="171">
                  <c:v>44682</c:v>
                </c:pt>
                <c:pt idx="172">
                  <c:v>44713</c:v>
                </c:pt>
                <c:pt idx="173">
                  <c:v>44743</c:v>
                </c:pt>
                <c:pt idx="174">
                  <c:v>44774</c:v>
                </c:pt>
                <c:pt idx="175">
                  <c:v>44805</c:v>
                </c:pt>
                <c:pt idx="176">
                  <c:v>44835</c:v>
                </c:pt>
                <c:pt idx="177">
                  <c:v>44866</c:v>
                </c:pt>
                <c:pt idx="178">
                  <c:v>44896</c:v>
                </c:pt>
                <c:pt idx="179">
                  <c:v>44927</c:v>
                </c:pt>
                <c:pt idx="180">
                  <c:v>44958</c:v>
                </c:pt>
                <c:pt idx="181">
                  <c:v>44986</c:v>
                </c:pt>
                <c:pt idx="182">
                  <c:v>45017</c:v>
                </c:pt>
                <c:pt idx="183">
                  <c:v>45047</c:v>
                </c:pt>
                <c:pt idx="184">
                  <c:v>45078</c:v>
                </c:pt>
                <c:pt idx="185">
                  <c:v>45108</c:v>
                </c:pt>
                <c:pt idx="186">
                  <c:v>45139</c:v>
                </c:pt>
                <c:pt idx="187">
                  <c:v>45170</c:v>
                </c:pt>
                <c:pt idx="188">
                  <c:v>45200</c:v>
                </c:pt>
              </c:numCache>
            </c:numRef>
          </c:cat>
          <c:val>
            <c:numRef>
              <c:f>Sheet1!$B$465:$B$653</c:f>
              <c:numCache>
                <c:formatCode>0.0</c:formatCode>
                <c:ptCount val="189"/>
                <c:pt idx="0">
                  <c:v>2.98</c:v>
                </c:pt>
                <c:pt idx="1">
                  <c:v>2.61</c:v>
                </c:pt>
                <c:pt idx="2">
                  <c:v>2.2799999999999998</c:v>
                </c:pt>
                <c:pt idx="3">
                  <c:v>1.98</c:v>
                </c:pt>
                <c:pt idx="4">
                  <c:v>2</c:v>
                </c:pt>
                <c:pt idx="5">
                  <c:v>2.0099999999999998</c:v>
                </c:pt>
                <c:pt idx="6">
                  <c:v>2</c:v>
                </c:pt>
                <c:pt idx="7">
                  <c:v>1.81</c:v>
                </c:pt>
                <c:pt idx="8">
                  <c:v>0.97</c:v>
                </c:pt>
                <c:pt idx="9" formatCode="0.00">
                  <c:v>0.39</c:v>
                </c:pt>
                <c:pt idx="10" formatCode="0.00">
                  <c:v>0.16</c:v>
                </c:pt>
                <c:pt idx="11" formatCode="0.00">
                  <c:v>0.15</c:v>
                </c:pt>
                <c:pt idx="12" formatCode="0.00">
                  <c:v>0.22</c:v>
                </c:pt>
                <c:pt idx="13" formatCode="0.00">
                  <c:v>0.18</c:v>
                </c:pt>
                <c:pt idx="14" formatCode="0.00">
                  <c:v>0.15</c:v>
                </c:pt>
                <c:pt idx="15" formatCode="0.00">
                  <c:v>0.18</c:v>
                </c:pt>
                <c:pt idx="16" formatCode="0.00">
                  <c:v>0.21</c:v>
                </c:pt>
                <c:pt idx="17" formatCode="0.00">
                  <c:v>0.16</c:v>
                </c:pt>
                <c:pt idx="18" formatCode="0.00">
                  <c:v>0.16</c:v>
                </c:pt>
                <c:pt idx="19" formatCode="0.00">
                  <c:v>0.15</c:v>
                </c:pt>
                <c:pt idx="20" formatCode="0.00">
                  <c:v>0.12</c:v>
                </c:pt>
                <c:pt idx="21" formatCode="0.00">
                  <c:v>0.12</c:v>
                </c:pt>
                <c:pt idx="22" formatCode="0.00">
                  <c:v>0.12</c:v>
                </c:pt>
                <c:pt idx="23" formatCode="0.00">
                  <c:v>0.11</c:v>
                </c:pt>
                <c:pt idx="24" formatCode="0.00">
                  <c:v>0.13</c:v>
                </c:pt>
                <c:pt idx="25" formatCode="0.00">
                  <c:v>0.16</c:v>
                </c:pt>
                <c:pt idx="26" formatCode="0.00">
                  <c:v>0.2</c:v>
                </c:pt>
                <c:pt idx="27" formatCode="0.00">
                  <c:v>0.2</c:v>
                </c:pt>
                <c:pt idx="28" formatCode="0.00">
                  <c:v>0.18</c:v>
                </c:pt>
                <c:pt idx="29" formatCode="0.00">
                  <c:v>0.18</c:v>
                </c:pt>
                <c:pt idx="30" formatCode="0.00">
                  <c:v>0.19</c:v>
                </c:pt>
                <c:pt idx="31" formatCode="0.00">
                  <c:v>0.19</c:v>
                </c:pt>
                <c:pt idx="32" formatCode="0.00">
                  <c:v>0.19</c:v>
                </c:pt>
                <c:pt idx="33" formatCode="0.00">
                  <c:v>0.19</c:v>
                </c:pt>
                <c:pt idx="34" formatCode="0.00">
                  <c:v>0.18</c:v>
                </c:pt>
                <c:pt idx="35" formatCode="0.00">
                  <c:v>0.17</c:v>
                </c:pt>
                <c:pt idx="36" formatCode="0.00">
                  <c:v>0.16</c:v>
                </c:pt>
                <c:pt idx="37" formatCode="0.00">
                  <c:v>0.14000000000000001</c:v>
                </c:pt>
                <c:pt idx="38" formatCode="0.00">
                  <c:v>0.1</c:v>
                </c:pt>
                <c:pt idx="39" formatCode="0.00">
                  <c:v>0.09</c:v>
                </c:pt>
                <c:pt idx="40" formatCode="0.00">
                  <c:v>0.09</c:v>
                </c:pt>
                <c:pt idx="41" formatCode="0.00">
                  <c:v>7.0000000000000007E-2</c:v>
                </c:pt>
                <c:pt idx="42" formatCode="0.00">
                  <c:v>0.1</c:v>
                </c:pt>
                <c:pt idx="43" formatCode="0.00">
                  <c:v>0.08</c:v>
                </c:pt>
                <c:pt idx="44" formatCode="0.00">
                  <c:v>7.0000000000000007E-2</c:v>
                </c:pt>
                <c:pt idx="45" formatCode="0.00">
                  <c:v>0.08</c:v>
                </c:pt>
                <c:pt idx="46" formatCode="0.00">
                  <c:v>7.0000000000000007E-2</c:v>
                </c:pt>
                <c:pt idx="47" formatCode="0.00">
                  <c:v>0.08</c:v>
                </c:pt>
                <c:pt idx="48" formatCode="0.00">
                  <c:v>0.1</c:v>
                </c:pt>
                <c:pt idx="49" formatCode="0.00">
                  <c:v>0.13</c:v>
                </c:pt>
                <c:pt idx="50" formatCode="0.00">
                  <c:v>0.14000000000000001</c:v>
                </c:pt>
                <c:pt idx="51" formatCode="0.00">
                  <c:v>0.16</c:v>
                </c:pt>
                <c:pt idx="52" formatCode="0.00">
                  <c:v>0.16</c:v>
                </c:pt>
                <c:pt idx="53" formatCode="0.00">
                  <c:v>0.16</c:v>
                </c:pt>
                <c:pt idx="54" formatCode="0.00">
                  <c:v>0.13</c:v>
                </c:pt>
                <c:pt idx="55" formatCode="0.00">
                  <c:v>0.14000000000000001</c:v>
                </c:pt>
                <c:pt idx="56" formatCode="0.00">
                  <c:v>0.16</c:v>
                </c:pt>
                <c:pt idx="57" formatCode="0.00">
                  <c:v>0.16</c:v>
                </c:pt>
                <c:pt idx="58" formatCode="0.00">
                  <c:v>0.16</c:v>
                </c:pt>
                <c:pt idx="59" formatCode="0.00">
                  <c:v>0.14000000000000001</c:v>
                </c:pt>
                <c:pt idx="60" formatCode="0.00">
                  <c:v>0.15</c:v>
                </c:pt>
                <c:pt idx="61" formatCode="0.00">
                  <c:v>0.14000000000000001</c:v>
                </c:pt>
                <c:pt idx="62" formatCode="0.00">
                  <c:v>0.15</c:v>
                </c:pt>
                <c:pt idx="63" formatCode="0.00">
                  <c:v>0.11</c:v>
                </c:pt>
                <c:pt idx="64" formatCode="0.00">
                  <c:v>0.09</c:v>
                </c:pt>
                <c:pt idx="65" formatCode="0.00">
                  <c:v>0.09</c:v>
                </c:pt>
                <c:pt idx="66" formatCode="0.00">
                  <c:v>0.08</c:v>
                </c:pt>
                <c:pt idx="67" formatCode="0.00">
                  <c:v>0.08</c:v>
                </c:pt>
                <c:pt idx="68" formatCode="0.00">
                  <c:v>0.09</c:v>
                </c:pt>
                <c:pt idx="69" formatCode="0.00">
                  <c:v>0.08</c:v>
                </c:pt>
                <c:pt idx="70" formatCode="0.00">
                  <c:v>0.09</c:v>
                </c:pt>
                <c:pt idx="71" formatCode="0.00">
                  <c:v>7.0000000000000007E-2</c:v>
                </c:pt>
                <c:pt idx="72" formatCode="0.00">
                  <c:v>7.0000000000000007E-2</c:v>
                </c:pt>
                <c:pt idx="73" formatCode="0.00">
                  <c:v>0.08</c:v>
                </c:pt>
                <c:pt idx="74" formatCode="0.00">
                  <c:v>0.09</c:v>
                </c:pt>
                <c:pt idx="75" formatCode="0.00">
                  <c:v>0.09</c:v>
                </c:pt>
                <c:pt idx="76" formatCode="0.00">
                  <c:v>0.1</c:v>
                </c:pt>
                <c:pt idx="77" formatCode="0.00">
                  <c:v>0.09</c:v>
                </c:pt>
                <c:pt idx="78" formatCode="General">
                  <c:v>0.09</c:v>
                </c:pt>
                <c:pt idx="79" formatCode="General">
                  <c:v>0.09</c:v>
                </c:pt>
                <c:pt idx="80" formatCode="General">
                  <c:v>0.09</c:v>
                </c:pt>
                <c:pt idx="81" formatCode="General">
                  <c:v>0.09</c:v>
                </c:pt>
                <c:pt idx="82" formatCode="General">
                  <c:v>0.12</c:v>
                </c:pt>
                <c:pt idx="83" formatCode="General">
                  <c:v>0.11</c:v>
                </c:pt>
                <c:pt idx="84" formatCode="General">
                  <c:v>0.11</c:v>
                </c:pt>
                <c:pt idx="85" formatCode="General">
                  <c:v>0.11</c:v>
                </c:pt>
                <c:pt idx="86" formatCode="General">
                  <c:v>0.12</c:v>
                </c:pt>
                <c:pt idx="87" formatCode="General">
                  <c:v>0.12</c:v>
                </c:pt>
                <c:pt idx="88" formatCode="General">
                  <c:v>0.13</c:v>
                </c:pt>
                <c:pt idx="89" formatCode="General">
                  <c:v>0.13</c:v>
                </c:pt>
                <c:pt idx="90" formatCode="General">
                  <c:v>0.14000000000000001</c:v>
                </c:pt>
                <c:pt idx="91" formatCode="General">
                  <c:v>0.14000000000000001</c:v>
                </c:pt>
                <c:pt idx="92" formatCode="General">
                  <c:v>0.12</c:v>
                </c:pt>
                <c:pt idx="93" formatCode="General">
                  <c:v>0.12</c:v>
                </c:pt>
                <c:pt idx="94" formatCode="General">
                  <c:v>0.24</c:v>
                </c:pt>
                <c:pt idx="95" formatCode="General">
                  <c:v>0.34</c:v>
                </c:pt>
                <c:pt idx="96" formatCode="General">
                  <c:v>0.38</c:v>
                </c:pt>
                <c:pt idx="97" formatCode="General">
                  <c:v>0.36</c:v>
                </c:pt>
                <c:pt idx="98" formatCode="General">
                  <c:v>0.37</c:v>
                </c:pt>
                <c:pt idx="99" formatCode="General">
                  <c:v>0.37</c:v>
                </c:pt>
                <c:pt idx="100" formatCode="General">
                  <c:v>0.38</c:v>
                </c:pt>
                <c:pt idx="101" formatCode="General">
                  <c:v>0.39</c:v>
                </c:pt>
                <c:pt idx="102" formatCode="General">
                  <c:v>0.4</c:v>
                </c:pt>
                <c:pt idx="103" formatCode="General">
                  <c:v>0.4</c:v>
                </c:pt>
                <c:pt idx="104" formatCode="General">
                  <c:v>0.4</c:v>
                </c:pt>
                <c:pt idx="105" formatCode="General">
                  <c:v>0.41</c:v>
                </c:pt>
                <c:pt idx="106" formatCode="General">
                  <c:v>0.54</c:v>
                </c:pt>
                <c:pt idx="107" formatCode="General">
                  <c:v>0.65</c:v>
                </c:pt>
                <c:pt idx="108" formatCode="General">
                  <c:v>0.66</c:v>
                </c:pt>
                <c:pt idx="109" formatCode="General">
                  <c:v>0.79</c:v>
                </c:pt>
                <c:pt idx="110" formatCode="General">
                  <c:v>0.9</c:v>
                </c:pt>
                <c:pt idx="111" formatCode="General">
                  <c:v>0.91</c:v>
                </c:pt>
                <c:pt idx="112" formatCode="General">
                  <c:v>1.04</c:v>
                </c:pt>
                <c:pt idx="113" formatCode="General">
                  <c:v>1.1499999999999999</c:v>
                </c:pt>
                <c:pt idx="114" formatCode="General">
                  <c:v>1.1599999999999999</c:v>
                </c:pt>
                <c:pt idx="115" formatCode="General">
                  <c:v>1.1499999999999999</c:v>
                </c:pt>
                <c:pt idx="116" formatCode="General">
                  <c:v>1.1499999999999999</c:v>
                </c:pt>
                <c:pt idx="117" formatCode="General">
                  <c:v>1.1599999999999999</c:v>
                </c:pt>
                <c:pt idx="118" formatCode="General">
                  <c:v>1.3</c:v>
                </c:pt>
                <c:pt idx="119" formatCode="General">
                  <c:v>1.41</c:v>
                </c:pt>
                <c:pt idx="120" formatCode="General">
                  <c:v>1.42</c:v>
                </c:pt>
                <c:pt idx="121" formatCode="General">
                  <c:v>1.51</c:v>
                </c:pt>
                <c:pt idx="122" formatCode="General">
                  <c:v>1.69</c:v>
                </c:pt>
                <c:pt idx="123" formatCode="General">
                  <c:v>1.7</c:v>
                </c:pt>
                <c:pt idx="124" formatCode="General">
                  <c:v>1.82</c:v>
                </c:pt>
                <c:pt idx="125" formatCode="General">
                  <c:v>1.91</c:v>
                </c:pt>
                <c:pt idx="126" formatCode="General">
                  <c:v>1.91</c:v>
                </c:pt>
                <c:pt idx="127" formatCode="General">
                  <c:v>1.95</c:v>
                </c:pt>
                <c:pt idx="128" formatCode="General">
                  <c:v>2.19</c:v>
                </c:pt>
                <c:pt idx="129" formatCode="General">
                  <c:v>2.2000000000000002</c:v>
                </c:pt>
                <c:pt idx="130" formatCode="General">
                  <c:v>2.27</c:v>
                </c:pt>
                <c:pt idx="131" formatCode="General">
                  <c:v>2.4</c:v>
                </c:pt>
                <c:pt idx="132" formatCode="General">
                  <c:v>2.4</c:v>
                </c:pt>
                <c:pt idx="133" formatCode="General">
                  <c:v>2.41</c:v>
                </c:pt>
                <c:pt idx="134" formatCode="General">
                  <c:v>2.42</c:v>
                </c:pt>
                <c:pt idx="135" formatCode="General">
                  <c:v>2.39</c:v>
                </c:pt>
                <c:pt idx="136" formatCode="General">
                  <c:v>2.38</c:v>
                </c:pt>
                <c:pt idx="137" formatCode="General">
                  <c:v>2.4</c:v>
                </c:pt>
                <c:pt idx="138" formatCode="General">
                  <c:v>2.13</c:v>
                </c:pt>
                <c:pt idx="139" formatCode="General">
                  <c:v>2.04</c:v>
                </c:pt>
                <c:pt idx="140" formatCode="General">
                  <c:v>1.83</c:v>
                </c:pt>
                <c:pt idx="141" formatCode="General">
                  <c:v>1.55</c:v>
                </c:pt>
                <c:pt idx="142" formatCode="General">
                  <c:v>1.55</c:v>
                </c:pt>
                <c:pt idx="143" formatCode="General">
                  <c:v>1.55</c:v>
                </c:pt>
                <c:pt idx="144" formatCode="General">
                  <c:v>1.58</c:v>
                </c:pt>
                <c:pt idx="145" formatCode="General">
                  <c:v>0.65</c:v>
                </c:pt>
                <c:pt idx="146" formatCode="General">
                  <c:v>0.05</c:v>
                </c:pt>
                <c:pt idx="147" formatCode="General">
                  <c:v>0.05</c:v>
                </c:pt>
                <c:pt idx="148" formatCode="General">
                  <c:v>0.08</c:v>
                </c:pt>
                <c:pt idx="149" formatCode="General">
                  <c:v>0.09</c:v>
                </c:pt>
                <c:pt idx="150" formatCode="General">
                  <c:v>0.1</c:v>
                </c:pt>
                <c:pt idx="151" formatCode="General">
                  <c:v>0.09</c:v>
                </c:pt>
                <c:pt idx="152" formatCode="General">
                  <c:v>0.09</c:v>
                </c:pt>
                <c:pt idx="153" formatCode="General">
                  <c:v>0.09</c:v>
                </c:pt>
                <c:pt idx="154" formatCode="General">
                  <c:v>0.09</c:v>
                </c:pt>
                <c:pt idx="155" formatCode="General">
                  <c:v>0.09</c:v>
                </c:pt>
                <c:pt idx="156" formatCode="General">
                  <c:v>0.08</c:v>
                </c:pt>
                <c:pt idx="157" formatCode="General">
                  <c:v>7.0000000000000007E-2</c:v>
                </c:pt>
                <c:pt idx="158" formatCode="General">
                  <c:v>7.0000000000000007E-2</c:v>
                </c:pt>
                <c:pt idx="159" formatCode="General">
                  <c:v>0.06</c:v>
                </c:pt>
                <c:pt idx="160" formatCode="General">
                  <c:v>0.08</c:v>
                </c:pt>
                <c:pt idx="161" formatCode="General">
                  <c:v>0.1</c:v>
                </c:pt>
                <c:pt idx="162" formatCode="General">
                  <c:v>0.09</c:v>
                </c:pt>
                <c:pt idx="163" formatCode="General">
                  <c:v>0.08</c:v>
                </c:pt>
                <c:pt idx="164" formatCode="General">
                  <c:v>0.08</c:v>
                </c:pt>
                <c:pt idx="165" formatCode="General">
                  <c:v>0.08</c:v>
                </c:pt>
                <c:pt idx="166" formatCode="General">
                  <c:v>0.08</c:v>
                </c:pt>
                <c:pt idx="167" formatCode="General">
                  <c:v>0.08</c:v>
                </c:pt>
                <c:pt idx="168" formatCode="General">
                  <c:v>0.08</c:v>
                </c:pt>
                <c:pt idx="169" formatCode="General">
                  <c:v>0.2</c:v>
                </c:pt>
                <c:pt idx="170" formatCode="General">
                  <c:v>0.33</c:v>
                </c:pt>
                <c:pt idx="171" formatCode="General">
                  <c:v>0.77</c:v>
                </c:pt>
                <c:pt idx="172" formatCode="General">
                  <c:v>1.21</c:v>
                </c:pt>
                <c:pt idx="173" formatCode="General">
                  <c:v>1.68</c:v>
                </c:pt>
                <c:pt idx="174" formatCode="General">
                  <c:v>2.33</c:v>
                </c:pt>
                <c:pt idx="175" formatCode="General">
                  <c:v>2.56</c:v>
                </c:pt>
                <c:pt idx="176" formatCode="General">
                  <c:v>3.08</c:v>
                </c:pt>
                <c:pt idx="177" formatCode="General">
                  <c:v>3.78</c:v>
                </c:pt>
                <c:pt idx="178" formatCode="General">
                  <c:v>4.0999999999999996</c:v>
                </c:pt>
                <c:pt idx="179" formatCode="General">
                  <c:v>4.33</c:v>
                </c:pt>
                <c:pt idx="180" formatCode="General">
                  <c:v>4.57</c:v>
                </c:pt>
                <c:pt idx="181" formatCode="General">
                  <c:v>4.6500000000000004</c:v>
                </c:pt>
                <c:pt idx="182" formatCode="General">
                  <c:v>4.83</c:v>
                </c:pt>
                <c:pt idx="183" formatCode="General">
                  <c:v>5.0599999999999996</c:v>
                </c:pt>
                <c:pt idx="184" formatCode="General">
                  <c:v>5.08</c:v>
                </c:pt>
                <c:pt idx="185" formatCode="General">
                  <c:v>5.12</c:v>
                </c:pt>
                <c:pt idx="186" formatCode="General">
                  <c:v>5.33</c:v>
                </c:pt>
                <c:pt idx="187" formatCode="General">
                  <c:v>5.33</c:v>
                </c:pt>
                <c:pt idx="188" formatCode="General">
                  <c:v>5.33</c:v>
                </c:pt>
              </c:numCache>
            </c:numRef>
          </c:val>
          <c:smooth val="0"/>
          <c:extLst>
            <c:ext xmlns:c16="http://schemas.microsoft.com/office/drawing/2014/chart" uri="{C3380CC4-5D6E-409C-BE32-E72D297353CC}">
              <c16:uniqueId val="{00000000-3BC9-40B5-AB24-A53EE87FEAF0}"/>
            </c:ext>
          </c:extLst>
        </c:ser>
        <c:dLbls>
          <c:showLegendKey val="0"/>
          <c:showVal val="0"/>
          <c:showCatName val="0"/>
          <c:showSerName val="0"/>
          <c:showPercent val="0"/>
          <c:showBubbleSize val="0"/>
        </c:dLbls>
        <c:smooth val="0"/>
        <c:axId val="103222656"/>
        <c:axId val="103240832"/>
        <c:extLst>
          <c:ext xmlns:c15="http://schemas.microsoft.com/office/drawing/2012/chart" uri="{02D57815-91ED-43cb-92C2-25804820EDAC}">
            <c15:filteredLineSeries>
              <c15:ser>
                <c:idx val="1"/>
                <c:order val="1"/>
                <c:tx>
                  <c:v>Projected</c:v>
                </c:tx>
                <c:marker>
                  <c:symbol val="none"/>
                </c:marker>
                <c:cat>
                  <c:numRef>
                    <c:extLst>
                      <c:ext uri="{02D57815-91ED-43cb-92C2-25804820EDAC}">
                        <c15:formulaRef>
                          <c15:sqref>Sheet1!$A$465:$A$653</c15:sqref>
                        </c15:formulaRef>
                      </c:ext>
                    </c:extLst>
                    <c:numCache>
                      <c:formatCode>m/d/yyyy</c:formatCode>
                      <c:ptCount val="189"/>
                      <c:pt idx="0">
                        <c:v>39479</c:v>
                      </c:pt>
                      <c:pt idx="1">
                        <c:v>39508</c:v>
                      </c:pt>
                      <c:pt idx="2">
                        <c:v>39539</c:v>
                      </c:pt>
                      <c:pt idx="3">
                        <c:v>39569</c:v>
                      </c:pt>
                      <c:pt idx="4">
                        <c:v>39600</c:v>
                      </c:pt>
                      <c:pt idx="5">
                        <c:v>39630</c:v>
                      </c:pt>
                      <c:pt idx="6">
                        <c:v>39661</c:v>
                      </c:pt>
                      <c:pt idx="7">
                        <c:v>39692</c:v>
                      </c:pt>
                      <c:pt idx="8">
                        <c:v>39722</c:v>
                      </c:pt>
                      <c:pt idx="9">
                        <c:v>39753</c:v>
                      </c:pt>
                      <c:pt idx="10">
                        <c:v>39783</c:v>
                      </c:pt>
                      <c:pt idx="11">
                        <c:v>39814</c:v>
                      </c:pt>
                      <c:pt idx="12">
                        <c:v>39845</c:v>
                      </c:pt>
                      <c:pt idx="13">
                        <c:v>39873</c:v>
                      </c:pt>
                      <c:pt idx="14">
                        <c:v>39904</c:v>
                      </c:pt>
                      <c:pt idx="15">
                        <c:v>39934</c:v>
                      </c:pt>
                      <c:pt idx="16">
                        <c:v>39965</c:v>
                      </c:pt>
                      <c:pt idx="17">
                        <c:v>39995</c:v>
                      </c:pt>
                      <c:pt idx="18">
                        <c:v>40026</c:v>
                      </c:pt>
                      <c:pt idx="19">
                        <c:v>40057</c:v>
                      </c:pt>
                      <c:pt idx="20">
                        <c:v>40087</c:v>
                      </c:pt>
                      <c:pt idx="21">
                        <c:v>40118</c:v>
                      </c:pt>
                      <c:pt idx="22">
                        <c:v>40148</c:v>
                      </c:pt>
                      <c:pt idx="23">
                        <c:v>40179</c:v>
                      </c:pt>
                      <c:pt idx="24">
                        <c:v>40210</c:v>
                      </c:pt>
                      <c:pt idx="25">
                        <c:v>40238</c:v>
                      </c:pt>
                      <c:pt idx="26">
                        <c:v>40269</c:v>
                      </c:pt>
                      <c:pt idx="27">
                        <c:v>40299</c:v>
                      </c:pt>
                      <c:pt idx="28">
                        <c:v>40330</c:v>
                      </c:pt>
                      <c:pt idx="29">
                        <c:v>40360</c:v>
                      </c:pt>
                      <c:pt idx="30">
                        <c:v>40391</c:v>
                      </c:pt>
                      <c:pt idx="31">
                        <c:v>40422</c:v>
                      </c:pt>
                      <c:pt idx="32">
                        <c:v>40452</c:v>
                      </c:pt>
                      <c:pt idx="33">
                        <c:v>40483</c:v>
                      </c:pt>
                      <c:pt idx="34">
                        <c:v>40513</c:v>
                      </c:pt>
                      <c:pt idx="35">
                        <c:v>40544</c:v>
                      </c:pt>
                      <c:pt idx="36">
                        <c:v>40575</c:v>
                      </c:pt>
                      <c:pt idx="37">
                        <c:v>40603</c:v>
                      </c:pt>
                      <c:pt idx="38">
                        <c:v>40634</c:v>
                      </c:pt>
                      <c:pt idx="39">
                        <c:v>40664</c:v>
                      </c:pt>
                      <c:pt idx="40">
                        <c:v>40695</c:v>
                      </c:pt>
                      <c:pt idx="41">
                        <c:v>40725</c:v>
                      </c:pt>
                      <c:pt idx="42">
                        <c:v>40756</c:v>
                      </c:pt>
                      <c:pt idx="43">
                        <c:v>40787</c:v>
                      </c:pt>
                      <c:pt idx="44">
                        <c:v>40817</c:v>
                      </c:pt>
                      <c:pt idx="45">
                        <c:v>40848</c:v>
                      </c:pt>
                      <c:pt idx="46">
                        <c:v>40878</c:v>
                      </c:pt>
                      <c:pt idx="47">
                        <c:v>40909</c:v>
                      </c:pt>
                      <c:pt idx="48">
                        <c:v>40940</c:v>
                      </c:pt>
                      <c:pt idx="49">
                        <c:v>40969</c:v>
                      </c:pt>
                      <c:pt idx="50">
                        <c:v>41000</c:v>
                      </c:pt>
                      <c:pt idx="51">
                        <c:v>41030</c:v>
                      </c:pt>
                      <c:pt idx="52">
                        <c:v>41061</c:v>
                      </c:pt>
                      <c:pt idx="53">
                        <c:v>41091</c:v>
                      </c:pt>
                      <c:pt idx="54">
                        <c:v>41122</c:v>
                      </c:pt>
                      <c:pt idx="55">
                        <c:v>41153</c:v>
                      </c:pt>
                      <c:pt idx="56">
                        <c:v>41183</c:v>
                      </c:pt>
                      <c:pt idx="57">
                        <c:v>41214</c:v>
                      </c:pt>
                      <c:pt idx="58">
                        <c:v>41244</c:v>
                      </c:pt>
                      <c:pt idx="59">
                        <c:v>41275</c:v>
                      </c:pt>
                      <c:pt idx="60">
                        <c:v>41306</c:v>
                      </c:pt>
                      <c:pt idx="61">
                        <c:v>41334</c:v>
                      </c:pt>
                      <c:pt idx="62">
                        <c:v>41365</c:v>
                      </c:pt>
                      <c:pt idx="63">
                        <c:v>41395</c:v>
                      </c:pt>
                      <c:pt idx="64">
                        <c:v>41426</c:v>
                      </c:pt>
                      <c:pt idx="65">
                        <c:v>41456</c:v>
                      </c:pt>
                      <c:pt idx="66">
                        <c:v>41487</c:v>
                      </c:pt>
                      <c:pt idx="67">
                        <c:v>41518</c:v>
                      </c:pt>
                      <c:pt idx="68">
                        <c:v>41548</c:v>
                      </c:pt>
                      <c:pt idx="69">
                        <c:v>41579</c:v>
                      </c:pt>
                      <c:pt idx="70">
                        <c:v>41609</c:v>
                      </c:pt>
                      <c:pt idx="71">
                        <c:v>41640</c:v>
                      </c:pt>
                      <c:pt idx="72">
                        <c:v>41671</c:v>
                      </c:pt>
                      <c:pt idx="73">
                        <c:v>41699</c:v>
                      </c:pt>
                      <c:pt idx="74">
                        <c:v>41730</c:v>
                      </c:pt>
                      <c:pt idx="75">
                        <c:v>41760</c:v>
                      </c:pt>
                      <c:pt idx="76">
                        <c:v>41791</c:v>
                      </c:pt>
                      <c:pt idx="77">
                        <c:v>41821</c:v>
                      </c:pt>
                      <c:pt idx="78">
                        <c:v>41852</c:v>
                      </c:pt>
                      <c:pt idx="79">
                        <c:v>41883</c:v>
                      </c:pt>
                      <c:pt idx="80">
                        <c:v>41913</c:v>
                      </c:pt>
                      <c:pt idx="81">
                        <c:v>41944</c:v>
                      </c:pt>
                      <c:pt idx="82">
                        <c:v>41974</c:v>
                      </c:pt>
                      <c:pt idx="83">
                        <c:v>42005</c:v>
                      </c:pt>
                      <c:pt idx="84">
                        <c:v>42036</c:v>
                      </c:pt>
                      <c:pt idx="85">
                        <c:v>42064</c:v>
                      </c:pt>
                      <c:pt idx="86">
                        <c:v>42095</c:v>
                      </c:pt>
                      <c:pt idx="87">
                        <c:v>42125</c:v>
                      </c:pt>
                      <c:pt idx="88">
                        <c:v>42156</c:v>
                      </c:pt>
                      <c:pt idx="89">
                        <c:v>42186</c:v>
                      </c:pt>
                      <c:pt idx="90">
                        <c:v>42217</c:v>
                      </c:pt>
                      <c:pt idx="91">
                        <c:v>42248</c:v>
                      </c:pt>
                      <c:pt idx="92">
                        <c:v>42278</c:v>
                      </c:pt>
                      <c:pt idx="93">
                        <c:v>42309</c:v>
                      </c:pt>
                      <c:pt idx="94">
                        <c:v>42339</c:v>
                      </c:pt>
                      <c:pt idx="95">
                        <c:v>42370</c:v>
                      </c:pt>
                      <c:pt idx="96">
                        <c:v>42401</c:v>
                      </c:pt>
                      <c:pt idx="97">
                        <c:v>42430</c:v>
                      </c:pt>
                      <c:pt idx="98">
                        <c:v>42461</c:v>
                      </c:pt>
                      <c:pt idx="99">
                        <c:v>42491</c:v>
                      </c:pt>
                      <c:pt idx="100">
                        <c:v>42522</c:v>
                      </c:pt>
                      <c:pt idx="101">
                        <c:v>42552</c:v>
                      </c:pt>
                      <c:pt idx="102">
                        <c:v>42583</c:v>
                      </c:pt>
                      <c:pt idx="103">
                        <c:v>42614</c:v>
                      </c:pt>
                      <c:pt idx="104">
                        <c:v>42644</c:v>
                      </c:pt>
                      <c:pt idx="105">
                        <c:v>42675</c:v>
                      </c:pt>
                      <c:pt idx="106">
                        <c:v>42705</c:v>
                      </c:pt>
                      <c:pt idx="107">
                        <c:v>42736</c:v>
                      </c:pt>
                      <c:pt idx="108">
                        <c:v>42767</c:v>
                      </c:pt>
                      <c:pt idx="109">
                        <c:v>42795</c:v>
                      </c:pt>
                      <c:pt idx="110">
                        <c:v>42826</c:v>
                      </c:pt>
                      <c:pt idx="111">
                        <c:v>42856</c:v>
                      </c:pt>
                      <c:pt idx="112">
                        <c:v>42887</c:v>
                      </c:pt>
                      <c:pt idx="113">
                        <c:v>42917</c:v>
                      </c:pt>
                      <c:pt idx="114">
                        <c:v>42948</c:v>
                      </c:pt>
                      <c:pt idx="115">
                        <c:v>42979</c:v>
                      </c:pt>
                      <c:pt idx="116">
                        <c:v>43009</c:v>
                      </c:pt>
                      <c:pt idx="117">
                        <c:v>43040</c:v>
                      </c:pt>
                      <c:pt idx="118">
                        <c:v>43070</c:v>
                      </c:pt>
                      <c:pt idx="119">
                        <c:v>43101</c:v>
                      </c:pt>
                      <c:pt idx="120">
                        <c:v>43132</c:v>
                      </c:pt>
                      <c:pt idx="121">
                        <c:v>43160</c:v>
                      </c:pt>
                      <c:pt idx="122">
                        <c:v>43191</c:v>
                      </c:pt>
                      <c:pt idx="123">
                        <c:v>43221</c:v>
                      </c:pt>
                      <c:pt idx="124">
                        <c:v>43252</c:v>
                      </c:pt>
                      <c:pt idx="125">
                        <c:v>43282</c:v>
                      </c:pt>
                      <c:pt idx="126">
                        <c:v>43313</c:v>
                      </c:pt>
                      <c:pt idx="127">
                        <c:v>43344</c:v>
                      </c:pt>
                      <c:pt idx="128">
                        <c:v>43374</c:v>
                      </c:pt>
                      <c:pt idx="129">
                        <c:v>43405</c:v>
                      </c:pt>
                      <c:pt idx="130">
                        <c:v>43435</c:v>
                      </c:pt>
                      <c:pt idx="131">
                        <c:v>43466</c:v>
                      </c:pt>
                      <c:pt idx="132">
                        <c:v>43497</c:v>
                      </c:pt>
                      <c:pt idx="133">
                        <c:v>43525</c:v>
                      </c:pt>
                      <c:pt idx="134">
                        <c:v>43556</c:v>
                      </c:pt>
                      <c:pt idx="135">
                        <c:v>43586</c:v>
                      </c:pt>
                      <c:pt idx="136">
                        <c:v>43617</c:v>
                      </c:pt>
                      <c:pt idx="137">
                        <c:v>43647</c:v>
                      </c:pt>
                      <c:pt idx="138">
                        <c:v>43678</c:v>
                      </c:pt>
                      <c:pt idx="139">
                        <c:v>43709</c:v>
                      </c:pt>
                      <c:pt idx="140">
                        <c:v>43739</c:v>
                      </c:pt>
                      <c:pt idx="141">
                        <c:v>43770</c:v>
                      </c:pt>
                      <c:pt idx="142">
                        <c:v>43800</c:v>
                      </c:pt>
                      <c:pt idx="143">
                        <c:v>43831</c:v>
                      </c:pt>
                      <c:pt idx="144">
                        <c:v>43862</c:v>
                      </c:pt>
                      <c:pt idx="145">
                        <c:v>43891</c:v>
                      </c:pt>
                      <c:pt idx="146">
                        <c:v>43922</c:v>
                      </c:pt>
                      <c:pt idx="147">
                        <c:v>43952</c:v>
                      </c:pt>
                      <c:pt idx="148">
                        <c:v>43983</c:v>
                      </c:pt>
                      <c:pt idx="149">
                        <c:v>44013</c:v>
                      </c:pt>
                      <c:pt idx="150">
                        <c:v>44044</c:v>
                      </c:pt>
                      <c:pt idx="151">
                        <c:v>44075</c:v>
                      </c:pt>
                      <c:pt idx="152">
                        <c:v>44105</c:v>
                      </c:pt>
                      <c:pt idx="153">
                        <c:v>44136</c:v>
                      </c:pt>
                      <c:pt idx="154">
                        <c:v>44166</c:v>
                      </c:pt>
                      <c:pt idx="155">
                        <c:v>44197</c:v>
                      </c:pt>
                      <c:pt idx="156">
                        <c:v>44228</c:v>
                      </c:pt>
                      <c:pt idx="157">
                        <c:v>44256</c:v>
                      </c:pt>
                      <c:pt idx="158">
                        <c:v>44287</c:v>
                      </c:pt>
                      <c:pt idx="159">
                        <c:v>44317</c:v>
                      </c:pt>
                      <c:pt idx="160">
                        <c:v>44348</c:v>
                      </c:pt>
                      <c:pt idx="161">
                        <c:v>44378</c:v>
                      </c:pt>
                      <c:pt idx="162">
                        <c:v>44409</c:v>
                      </c:pt>
                      <c:pt idx="163">
                        <c:v>44440</c:v>
                      </c:pt>
                      <c:pt idx="164">
                        <c:v>44470</c:v>
                      </c:pt>
                      <c:pt idx="165">
                        <c:v>44501</c:v>
                      </c:pt>
                      <c:pt idx="166">
                        <c:v>44531</c:v>
                      </c:pt>
                      <c:pt idx="167">
                        <c:v>44562</c:v>
                      </c:pt>
                      <c:pt idx="168">
                        <c:v>44593</c:v>
                      </c:pt>
                      <c:pt idx="169">
                        <c:v>44621</c:v>
                      </c:pt>
                      <c:pt idx="170">
                        <c:v>44652</c:v>
                      </c:pt>
                      <c:pt idx="171">
                        <c:v>44682</c:v>
                      </c:pt>
                      <c:pt idx="172">
                        <c:v>44713</c:v>
                      </c:pt>
                      <c:pt idx="173">
                        <c:v>44743</c:v>
                      </c:pt>
                      <c:pt idx="174">
                        <c:v>44774</c:v>
                      </c:pt>
                      <c:pt idx="175">
                        <c:v>44805</c:v>
                      </c:pt>
                      <c:pt idx="176">
                        <c:v>44835</c:v>
                      </c:pt>
                      <c:pt idx="177">
                        <c:v>44866</c:v>
                      </c:pt>
                      <c:pt idx="178">
                        <c:v>44896</c:v>
                      </c:pt>
                      <c:pt idx="179">
                        <c:v>44927</c:v>
                      </c:pt>
                      <c:pt idx="180">
                        <c:v>44958</c:v>
                      </c:pt>
                      <c:pt idx="181">
                        <c:v>44986</c:v>
                      </c:pt>
                      <c:pt idx="182">
                        <c:v>45017</c:v>
                      </c:pt>
                      <c:pt idx="183">
                        <c:v>45047</c:v>
                      </c:pt>
                      <c:pt idx="184">
                        <c:v>45078</c:v>
                      </c:pt>
                      <c:pt idx="185">
                        <c:v>45108</c:v>
                      </c:pt>
                      <c:pt idx="186">
                        <c:v>45139</c:v>
                      </c:pt>
                      <c:pt idx="187">
                        <c:v>45170</c:v>
                      </c:pt>
                      <c:pt idx="188">
                        <c:v>45200</c:v>
                      </c:pt>
                    </c:numCache>
                  </c:numRef>
                </c:cat>
                <c:val>
                  <c:numRef>
                    <c:extLst>
                      <c:ext uri="{02D57815-91ED-43cb-92C2-25804820EDAC}">
                        <c15:formulaRef>
                          <c15:sqref>Sheet1!$C$368:$C$559</c15:sqref>
                        </c15:formulaRef>
                      </c:ext>
                    </c:extLst>
                    <c:numCache>
                      <c:formatCode>General</c:formatCode>
                      <c:ptCount val="192"/>
                      <c:pt idx="176">
                        <c:v>0.09</c:v>
                      </c:pt>
                      <c:pt idx="177">
                        <c:v>0.09</c:v>
                      </c:pt>
                      <c:pt idx="178">
                        <c:v>0.09</c:v>
                      </c:pt>
                      <c:pt idx="179">
                        <c:v>0.09</c:v>
                      </c:pt>
                      <c:pt idx="180">
                        <c:v>0.09</c:v>
                      </c:pt>
                      <c:pt idx="181">
                        <c:v>0.09</c:v>
                      </c:pt>
                      <c:pt idx="182">
                        <c:v>0.09</c:v>
                      </c:pt>
                      <c:pt idx="183">
                        <c:v>0.09</c:v>
                      </c:pt>
                      <c:pt idx="184">
                        <c:v>0.09</c:v>
                      </c:pt>
                      <c:pt idx="185">
                        <c:v>0.09</c:v>
                      </c:pt>
                      <c:pt idx="186">
                        <c:v>0.09</c:v>
                      </c:pt>
                      <c:pt idx="187">
                        <c:v>0.09</c:v>
                      </c:pt>
                      <c:pt idx="188">
                        <c:v>0.09</c:v>
                      </c:pt>
                      <c:pt idx="189">
                        <c:v>0.09</c:v>
                      </c:pt>
                      <c:pt idx="190">
                        <c:v>0.09</c:v>
                      </c:pt>
                      <c:pt idx="191">
                        <c:v>0.09</c:v>
                      </c:pt>
                    </c:numCache>
                  </c:numRef>
                </c:val>
                <c:smooth val="0"/>
                <c:extLst>
                  <c:ext xmlns:c16="http://schemas.microsoft.com/office/drawing/2014/chart" uri="{C3380CC4-5D6E-409C-BE32-E72D297353CC}">
                    <c16:uniqueId val="{00000001-3BC9-40B5-AB24-A53EE87FEAF0}"/>
                  </c:ext>
                </c:extLst>
              </c15:ser>
            </c15:filteredLineSeries>
          </c:ext>
        </c:extLst>
      </c:lineChart>
      <c:dateAx>
        <c:axId val="103222656"/>
        <c:scaling>
          <c:orientation val="minMax"/>
        </c:scaling>
        <c:delete val="0"/>
        <c:axPos val="b"/>
        <c:numFmt formatCode="[$-409]mmm\-yy;@" sourceLinked="0"/>
        <c:majorTickMark val="out"/>
        <c:minorTickMark val="none"/>
        <c:tickLblPos val="nextTo"/>
        <c:txPr>
          <a:bodyPr rot="2700000"/>
          <a:lstStyle/>
          <a:p>
            <a:pPr>
              <a:defRPr/>
            </a:pPr>
            <a:endParaRPr lang="en-US"/>
          </a:p>
        </c:txPr>
        <c:crossAx val="103240832"/>
        <c:crosses val="autoZero"/>
        <c:auto val="1"/>
        <c:lblOffset val="100"/>
        <c:baseTimeUnit val="months"/>
      </c:dateAx>
      <c:valAx>
        <c:axId val="103240832"/>
        <c:scaling>
          <c:orientation val="minMax"/>
          <c:max val="7"/>
        </c:scaling>
        <c:delete val="0"/>
        <c:axPos val="l"/>
        <c:majorGridlines/>
        <c:title>
          <c:tx>
            <c:rich>
              <a:bodyPr rot="-5400000" vert="horz"/>
              <a:lstStyle/>
              <a:p>
                <a:pPr>
                  <a:defRPr/>
                </a:pPr>
                <a:r>
                  <a:rPr lang="en-US"/>
                  <a:t>Percent</a:t>
                </a:r>
              </a:p>
            </c:rich>
          </c:tx>
          <c:overlay val="0"/>
        </c:title>
        <c:numFmt formatCode="0.0" sourceLinked="1"/>
        <c:majorTickMark val="out"/>
        <c:minorTickMark val="none"/>
        <c:tickLblPos val="nextTo"/>
        <c:crossAx val="10322265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10-Year</a:t>
            </a:r>
            <a:r>
              <a:rPr lang="en-US" baseline="0"/>
              <a:t> Treasury Bond </a:t>
            </a:r>
            <a:r>
              <a:rPr lang="en-US"/>
              <a:t>Yield</a:t>
            </a:r>
          </a:p>
          <a:p>
            <a:pPr>
              <a:defRPr/>
            </a:pPr>
            <a:r>
              <a:rPr lang="en-US"/>
              <a:t>2013</a:t>
            </a:r>
            <a:r>
              <a:rPr lang="en-US" baseline="0"/>
              <a:t> - 2023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'GS10.Monthly.2023-10'!$B$1</c:f>
              <c:strCache>
                <c:ptCount val="1"/>
                <c:pt idx="0">
                  <c:v>Yield</c:v>
                </c:pt>
              </c:strCache>
            </c:strRef>
          </c:tx>
          <c:spPr>
            <a:ln w="28575" cap="rnd">
              <a:solidFill>
                <a:srgbClr val="FFFF00"/>
              </a:solidFill>
              <a:round/>
            </a:ln>
            <a:effectLst/>
          </c:spPr>
          <c:marker>
            <c:symbol val="none"/>
          </c:marker>
          <c:cat>
            <c:numRef>
              <c:f>'GS10.Monthly.2023-10'!$A$2:$A$131</c:f>
              <c:numCache>
                <c:formatCode>m/d/yyyy</c:formatCode>
                <c:ptCount val="13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numCache>
            </c:numRef>
          </c:cat>
          <c:val>
            <c:numRef>
              <c:f>'GS10.Monthly.2023-10'!$B$2:$B$131</c:f>
              <c:numCache>
                <c:formatCode>General</c:formatCode>
                <c:ptCount val="130"/>
                <c:pt idx="0">
                  <c:v>1.91</c:v>
                </c:pt>
                <c:pt idx="1">
                  <c:v>1.98</c:v>
                </c:pt>
                <c:pt idx="2">
                  <c:v>1.96</c:v>
                </c:pt>
                <c:pt idx="3">
                  <c:v>1.76</c:v>
                </c:pt>
                <c:pt idx="4">
                  <c:v>1.93</c:v>
                </c:pt>
                <c:pt idx="5">
                  <c:v>2.2999999999999998</c:v>
                </c:pt>
                <c:pt idx="6">
                  <c:v>2.58</c:v>
                </c:pt>
                <c:pt idx="7">
                  <c:v>2.74</c:v>
                </c:pt>
                <c:pt idx="8">
                  <c:v>2.81</c:v>
                </c:pt>
                <c:pt idx="9">
                  <c:v>2.62</c:v>
                </c:pt>
                <c:pt idx="10">
                  <c:v>2.72</c:v>
                </c:pt>
                <c:pt idx="11">
                  <c:v>2.9</c:v>
                </c:pt>
                <c:pt idx="12">
                  <c:v>2.86</c:v>
                </c:pt>
                <c:pt idx="13">
                  <c:v>2.71</c:v>
                </c:pt>
                <c:pt idx="14">
                  <c:v>2.72</c:v>
                </c:pt>
                <c:pt idx="15">
                  <c:v>2.71</c:v>
                </c:pt>
                <c:pt idx="16">
                  <c:v>2.56</c:v>
                </c:pt>
                <c:pt idx="17">
                  <c:v>2.6</c:v>
                </c:pt>
                <c:pt idx="18">
                  <c:v>2.54</c:v>
                </c:pt>
                <c:pt idx="19">
                  <c:v>2.42</c:v>
                </c:pt>
                <c:pt idx="20">
                  <c:v>2.5299999999999998</c:v>
                </c:pt>
                <c:pt idx="21">
                  <c:v>2.2999999999999998</c:v>
                </c:pt>
                <c:pt idx="22">
                  <c:v>2.33</c:v>
                </c:pt>
                <c:pt idx="23">
                  <c:v>2.21</c:v>
                </c:pt>
                <c:pt idx="24">
                  <c:v>1.88</c:v>
                </c:pt>
                <c:pt idx="25">
                  <c:v>1.98</c:v>
                </c:pt>
                <c:pt idx="26">
                  <c:v>2.04</c:v>
                </c:pt>
                <c:pt idx="27">
                  <c:v>1.94</c:v>
                </c:pt>
                <c:pt idx="28">
                  <c:v>2.2000000000000002</c:v>
                </c:pt>
                <c:pt idx="29">
                  <c:v>2.36</c:v>
                </c:pt>
                <c:pt idx="30">
                  <c:v>2.3199999999999998</c:v>
                </c:pt>
                <c:pt idx="31">
                  <c:v>2.17</c:v>
                </c:pt>
                <c:pt idx="32">
                  <c:v>2.17</c:v>
                </c:pt>
                <c:pt idx="33">
                  <c:v>2.0699999999999998</c:v>
                </c:pt>
                <c:pt idx="34">
                  <c:v>2.2599999999999998</c:v>
                </c:pt>
                <c:pt idx="35">
                  <c:v>2.2400000000000002</c:v>
                </c:pt>
                <c:pt idx="36">
                  <c:v>2.09</c:v>
                </c:pt>
                <c:pt idx="37">
                  <c:v>1.78</c:v>
                </c:pt>
                <c:pt idx="38">
                  <c:v>1.89</c:v>
                </c:pt>
                <c:pt idx="39">
                  <c:v>1.81</c:v>
                </c:pt>
                <c:pt idx="40">
                  <c:v>1.81</c:v>
                </c:pt>
                <c:pt idx="41">
                  <c:v>1.64</c:v>
                </c:pt>
                <c:pt idx="42">
                  <c:v>1.5</c:v>
                </c:pt>
                <c:pt idx="43">
                  <c:v>1.56</c:v>
                </c:pt>
                <c:pt idx="44">
                  <c:v>1.63</c:v>
                </c:pt>
                <c:pt idx="45">
                  <c:v>1.76</c:v>
                </c:pt>
                <c:pt idx="46">
                  <c:v>2.14</c:v>
                </c:pt>
                <c:pt idx="47">
                  <c:v>2.4900000000000002</c:v>
                </c:pt>
                <c:pt idx="48">
                  <c:v>2.4300000000000002</c:v>
                </c:pt>
                <c:pt idx="49">
                  <c:v>2.42</c:v>
                </c:pt>
                <c:pt idx="50">
                  <c:v>2.48</c:v>
                </c:pt>
                <c:pt idx="51">
                  <c:v>2.2999999999999998</c:v>
                </c:pt>
                <c:pt idx="52">
                  <c:v>2.2999999999999998</c:v>
                </c:pt>
                <c:pt idx="53">
                  <c:v>2.19</c:v>
                </c:pt>
                <c:pt idx="54">
                  <c:v>2.3199999999999998</c:v>
                </c:pt>
                <c:pt idx="55">
                  <c:v>2.21</c:v>
                </c:pt>
                <c:pt idx="56">
                  <c:v>2.2000000000000002</c:v>
                </c:pt>
                <c:pt idx="57">
                  <c:v>2.36</c:v>
                </c:pt>
                <c:pt idx="58">
                  <c:v>2.35</c:v>
                </c:pt>
                <c:pt idx="59">
                  <c:v>2.4</c:v>
                </c:pt>
                <c:pt idx="60">
                  <c:v>2.58</c:v>
                </c:pt>
                <c:pt idx="61">
                  <c:v>2.86</c:v>
                </c:pt>
                <c:pt idx="62">
                  <c:v>2.84</c:v>
                </c:pt>
                <c:pt idx="63">
                  <c:v>2.87</c:v>
                </c:pt>
                <c:pt idx="64">
                  <c:v>2.98</c:v>
                </c:pt>
                <c:pt idx="65">
                  <c:v>2.91</c:v>
                </c:pt>
                <c:pt idx="66">
                  <c:v>2.89</c:v>
                </c:pt>
                <c:pt idx="67">
                  <c:v>2.89</c:v>
                </c:pt>
                <c:pt idx="68">
                  <c:v>3</c:v>
                </c:pt>
                <c:pt idx="69">
                  <c:v>3.15</c:v>
                </c:pt>
                <c:pt idx="70">
                  <c:v>3.12</c:v>
                </c:pt>
                <c:pt idx="71">
                  <c:v>2.83</c:v>
                </c:pt>
                <c:pt idx="72">
                  <c:v>2.71</c:v>
                </c:pt>
                <c:pt idx="73">
                  <c:v>2.68</c:v>
                </c:pt>
                <c:pt idx="74">
                  <c:v>2.57</c:v>
                </c:pt>
                <c:pt idx="75">
                  <c:v>2.5299999999999998</c:v>
                </c:pt>
                <c:pt idx="76">
                  <c:v>2.4</c:v>
                </c:pt>
                <c:pt idx="77">
                  <c:v>2.0699999999999998</c:v>
                </c:pt>
                <c:pt idx="78">
                  <c:v>2.06</c:v>
                </c:pt>
                <c:pt idx="79">
                  <c:v>1.63</c:v>
                </c:pt>
                <c:pt idx="80">
                  <c:v>1.7</c:v>
                </c:pt>
                <c:pt idx="81">
                  <c:v>1.71</c:v>
                </c:pt>
                <c:pt idx="82">
                  <c:v>1.81</c:v>
                </c:pt>
                <c:pt idx="83">
                  <c:v>1.86</c:v>
                </c:pt>
                <c:pt idx="84">
                  <c:v>1.76</c:v>
                </c:pt>
                <c:pt idx="85">
                  <c:v>1.5</c:v>
                </c:pt>
                <c:pt idx="86">
                  <c:v>0.87</c:v>
                </c:pt>
                <c:pt idx="87">
                  <c:v>0.66</c:v>
                </c:pt>
                <c:pt idx="88">
                  <c:v>0.67</c:v>
                </c:pt>
                <c:pt idx="89">
                  <c:v>0.73</c:v>
                </c:pt>
                <c:pt idx="90">
                  <c:v>0.62</c:v>
                </c:pt>
                <c:pt idx="91">
                  <c:v>0.65</c:v>
                </c:pt>
                <c:pt idx="92">
                  <c:v>0.68</c:v>
                </c:pt>
                <c:pt idx="93">
                  <c:v>0.79</c:v>
                </c:pt>
                <c:pt idx="94">
                  <c:v>0.87</c:v>
                </c:pt>
                <c:pt idx="95">
                  <c:v>0.93</c:v>
                </c:pt>
                <c:pt idx="96">
                  <c:v>1.08</c:v>
                </c:pt>
                <c:pt idx="97">
                  <c:v>1.26</c:v>
                </c:pt>
                <c:pt idx="98">
                  <c:v>1.61</c:v>
                </c:pt>
                <c:pt idx="99">
                  <c:v>1.64</c:v>
                </c:pt>
                <c:pt idx="100">
                  <c:v>1.62</c:v>
                </c:pt>
                <c:pt idx="101">
                  <c:v>1.52</c:v>
                </c:pt>
                <c:pt idx="102">
                  <c:v>1.32</c:v>
                </c:pt>
                <c:pt idx="103">
                  <c:v>1.28</c:v>
                </c:pt>
                <c:pt idx="104">
                  <c:v>1.37</c:v>
                </c:pt>
                <c:pt idx="105">
                  <c:v>1.58</c:v>
                </c:pt>
                <c:pt idx="106">
                  <c:v>1.56</c:v>
                </c:pt>
                <c:pt idx="107">
                  <c:v>1.47</c:v>
                </c:pt>
                <c:pt idx="108">
                  <c:v>1.76</c:v>
                </c:pt>
                <c:pt idx="109">
                  <c:v>1.93</c:v>
                </c:pt>
                <c:pt idx="110">
                  <c:v>2.13</c:v>
                </c:pt>
                <c:pt idx="111">
                  <c:v>2.75</c:v>
                </c:pt>
                <c:pt idx="112">
                  <c:v>2.9</c:v>
                </c:pt>
                <c:pt idx="113">
                  <c:v>3.14</c:v>
                </c:pt>
                <c:pt idx="114">
                  <c:v>2.9</c:v>
                </c:pt>
                <c:pt idx="115">
                  <c:v>2.9</c:v>
                </c:pt>
                <c:pt idx="116">
                  <c:v>3.52</c:v>
                </c:pt>
                <c:pt idx="117">
                  <c:v>3.98</c:v>
                </c:pt>
                <c:pt idx="118">
                  <c:v>3.89</c:v>
                </c:pt>
                <c:pt idx="119">
                  <c:v>3.62</c:v>
                </c:pt>
                <c:pt idx="120">
                  <c:v>3.53</c:v>
                </c:pt>
                <c:pt idx="121">
                  <c:v>3.75</c:v>
                </c:pt>
                <c:pt idx="122">
                  <c:v>3.66</c:v>
                </c:pt>
                <c:pt idx="123">
                  <c:v>3.46</c:v>
                </c:pt>
                <c:pt idx="124">
                  <c:v>3.57</c:v>
                </c:pt>
                <c:pt idx="125">
                  <c:v>3.75</c:v>
                </c:pt>
                <c:pt idx="126">
                  <c:v>3.9</c:v>
                </c:pt>
                <c:pt idx="127">
                  <c:v>4.17</c:v>
                </c:pt>
                <c:pt idx="128">
                  <c:v>4.38</c:v>
                </c:pt>
                <c:pt idx="129">
                  <c:v>4.8</c:v>
                </c:pt>
              </c:numCache>
            </c:numRef>
          </c:val>
          <c:smooth val="0"/>
          <c:extLst>
            <c:ext xmlns:c16="http://schemas.microsoft.com/office/drawing/2014/chart" uri="{C3380CC4-5D6E-409C-BE32-E72D297353CC}">
              <c16:uniqueId val="{00000000-95D1-4588-A7D8-A27D6701C6C4}"/>
            </c:ext>
          </c:extLst>
        </c:ser>
        <c:dLbls>
          <c:showLegendKey val="0"/>
          <c:showVal val="0"/>
          <c:showCatName val="0"/>
          <c:showSerName val="0"/>
          <c:showPercent val="0"/>
          <c:showBubbleSize val="0"/>
        </c:dLbls>
        <c:smooth val="0"/>
        <c:axId val="1143174128"/>
        <c:axId val="1143174488"/>
      </c:lineChart>
      <c:dateAx>
        <c:axId val="1143174128"/>
        <c:scaling>
          <c:orientation val="minMax"/>
        </c:scaling>
        <c:delete val="0"/>
        <c:axPos val="b"/>
        <c:numFmt formatCode="[$-409]dd\-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174488"/>
        <c:crosses val="autoZero"/>
        <c:auto val="1"/>
        <c:lblOffset val="100"/>
        <c:baseTimeUnit val="months"/>
      </c:dateAx>
      <c:valAx>
        <c:axId val="1143174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17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in Deposits and Investment Securities</a:t>
            </a:r>
          </a:p>
          <a:p>
            <a:pPr>
              <a:defRPr/>
            </a:pPr>
            <a:r>
              <a:rPr lang="en-US"/>
              <a:t>2011 - 2022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'bank-data-historical-2022'!$H$46</c:f>
              <c:strCache>
                <c:ptCount val="1"/>
                <c:pt idx="0">
                  <c:v>Securities</c:v>
                </c:pt>
              </c:strCache>
            </c:strRef>
          </c:tx>
          <c:spPr>
            <a:solidFill>
              <a:srgbClr val="FF0000"/>
            </a:solidFill>
            <a:ln>
              <a:noFill/>
            </a:ln>
            <a:effectLst/>
          </c:spPr>
          <c:invertIfNegative val="0"/>
          <c:cat>
            <c:numRef>
              <c:f>'bank-data-historical-2022'!$E$78:$E$89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'bank-data-historical-2022'!$F$78:$F$89</c:f>
              <c:numCache>
                <c:formatCode>_(* #,##0.00_);_(* \(#,##0.00\);_(* "-"??_);_(@_)</c:formatCode>
                <c:ptCount val="12"/>
                <c:pt idx="0">
                  <c:v>187.76706899999999</c:v>
                </c:pt>
                <c:pt idx="1">
                  <c:v>207.65329999999994</c:v>
                </c:pt>
                <c:pt idx="2">
                  <c:v>-28.497334000000137</c:v>
                </c:pt>
                <c:pt idx="3">
                  <c:v>212.70896700000003</c:v>
                </c:pt>
                <c:pt idx="4">
                  <c:v>128.19021900000007</c:v>
                </c:pt>
                <c:pt idx="5">
                  <c:v>163.27410099999997</c:v>
                </c:pt>
                <c:pt idx="6">
                  <c:v>48.306952999999794</c:v>
                </c:pt>
                <c:pt idx="7">
                  <c:v>45.365864000000329</c:v>
                </c:pt>
                <c:pt idx="8">
                  <c:v>277.88216599999987</c:v>
                </c:pt>
                <c:pt idx="9">
                  <c:v>949.20175000000017</c:v>
                </c:pt>
                <c:pt idx="10">
                  <c:v>1041.8532589999995</c:v>
                </c:pt>
                <c:pt idx="11">
                  <c:v>-220.01999799999976</c:v>
                </c:pt>
              </c:numCache>
            </c:numRef>
          </c:val>
          <c:extLst>
            <c:ext xmlns:c16="http://schemas.microsoft.com/office/drawing/2014/chart" uri="{C3380CC4-5D6E-409C-BE32-E72D297353CC}">
              <c16:uniqueId val="{00000000-2FAA-4945-8DAD-64DE8C14964F}"/>
            </c:ext>
          </c:extLst>
        </c:ser>
        <c:ser>
          <c:idx val="1"/>
          <c:order val="1"/>
          <c:tx>
            <c:strRef>
              <c:f>'bank-data-historical-2022'!$I$46</c:f>
              <c:strCache>
                <c:ptCount val="1"/>
                <c:pt idx="0">
                  <c:v>Deposits</c:v>
                </c:pt>
              </c:strCache>
            </c:strRef>
          </c:tx>
          <c:spPr>
            <a:solidFill>
              <a:srgbClr val="FFFF00"/>
            </a:solidFill>
            <a:ln>
              <a:solidFill>
                <a:sysClr val="windowText" lastClr="000000"/>
              </a:solidFill>
            </a:ln>
            <a:effectLst/>
          </c:spPr>
          <c:invertIfNegative val="0"/>
          <c:cat>
            <c:numRef>
              <c:f>'bank-data-historical-2022'!$E$78:$E$89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'bank-data-historical-2022'!$G$78:$G$89</c:f>
              <c:numCache>
                <c:formatCode>_(* #,##0.00_);_(* \(#,##0.00\);_(* "-"??_);_(@_)</c:formatCode>
                <c:ptCount val="12"/>
                <c:pt idx="0">
                  <c:v>741.15140099999917</c:v>
                </c:pt>
                <c:pt idx="1">
                  <c:v>753.2233610000003</c:v>
                </c:pt>
                <c:pt idx="2">
                  <c:v>373.73602500000015</c:v>
                </c:pt>
                <c:pt idx="3">
                  <c:v>552.89918899999975</c:v>
                </c:pt>
                <c:pt idx="4">
                  <c:v>410.77072500000031</c:v>
                </c:pt>
                <c:pt idx="5">
                  <c:v>632.80858100000114</c:v>
                </c:pt>
                <c:pt idx="6">
                  <c:v>485.27438299999994</c:v>
                </c:pt>
                <c:pt idx="7">
                  <c:v>430.88088699999935</c:v>
                </c:pt>
                <c:pt idx="8">
                  <c:v>716.42229299999963</c:v>
                </c:pt>
                <c:pt idx="9">
                  <c:v>3069.3329679999988</c:v>
                </c:pt>
                <c:pt idx="10">
                  <c:v>1730.9372900000017</c:v>
                </c:pt>
                <c:pt idx="11">
                  <c:v>-282.58413800000199</c:v>
                </c:pt>
              </c:numCache>
            </c:numRef>
          </c:val>
          <c:extLst>
            <c:ext xmlns:c16="http://schemas.microsoft.com/office/drawing/2014/chart" uri="{C3380CC4-5D6E-409C-BE32-E72D297353CC}">
              <c16:uniqueId val="{00000001-2FAA-4945-8DAD-64DE8C14964F}"/>
            </c:ext>
          </c:extLst>
        </c:ser>
        <c:dLbls>
          <c:showLegendKey val="0"/>
          <c:showVal val="0"/>
          <c:showCatName val="0"/>
          <c:showSerName val="0"/>
          <c:showPercent val="0"/>
          <c:showBubbleSize val="0"/>
        </c:dLbls>
        <c:gapWidth val="219"/>
        <c:overlap val="-27"/>
        <c:axId val="133123168"/>
        <c:axId val="133121728"/>
      </c:barChart>
      <c:catAx>
        <c:axId val="13312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21728"/>
        <c:crosses val="autoZero"/>
        <c:auto val="1"/>
        <c:lblAlgn val="ctr"/>
        <c:lblOffset val="100"/>
        <c:noMultiLvlLbl val="0"/>
      </c:catAx>
      <c:valAx>
        <c:axId val="1331217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2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solidFill>
                <a:latin typeface="+mn-lt"/>
                <a:ea typeface="+mn-ea"/>
                <a:cs typeface="+mn-cs"/>
              </a:defRPr>
            </a:pPr>
            <a:r>
              <a:rPr lang="en-US" sz="1400" dirty="0"/>
              <a:t>Avg. Repricing Maturity of Bank Security Portfolios </a:t>
            </a:r>
          </a:p>
        </c:rich>
      </c:tx>
      <c:layout>
        <c:manualLayout>
          <c:xMode val="edge"/>
          <c:yMode val="edge"/>
          <c:x val="0.1686424073534018"/>
          <c:y val="3.8931344108302249E-2"/>
        </c:manualLayout>
      </c:layout>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596149011409929"/>
          <c:y val="0.18327806345290079"/>
          <c:w val="0.75087033562561223"/>
          <c:h val="0.61229943252481445"/>
        </c:manualLayout>
      </c:layout>
      <c:lineChart>
        <c:grouping val="standard"/>
        <c:varyColors val="0"/>
        <c:ser>
          <c:idx val="2"/>
          <c:order val="1"/>
          <c:tx>
            <c:v>Average Security Portfolio Repricing</c:v>
          </c:tx>
          <c:spPr>
            <a:ln w="25400" cap="rnd">
              <a:solidFill>
                <a:srgbClr val="FF0000"/>
              </a:solidFill>
              <a:prstDash val="solid"/>
              <a:round/>
            </a:ln>
            <a:effectLst/>
          </c:spPr>
          <c:marker>
            <c:symbol val="none"/>
          </c:marker>
          <c:cat>
            <c:strRef>
              <c:f>'[2]Figure 2'!$A$2:$A$54</c:f>
              <c:strCache>
                <c:ptCount val="53"/>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pt idx="51">
                  <c:v>2022q4</c:v>
                </c:pt>
                <c:pt idx="52">
                  <c:v>2023q1</c:v>
                </c:pt>
              </c:strCache>
              <c:extLst xmlns:c15="http://schemas.microsoft.com/office/drawing/2012/chart"/>
            </c:strRef>
          </c:cat>
          <c:val>
            <c:numRef>
              <c:f>'Figure 1'!$J$9:$J$62</c:f>
              <c:numCache>
                <c:formatCode>General</c:formatCode>
                <c:ptCount val="54"/>
                <c:pt idx="0">
                  <c:v>6.9238489999999997</c:v>
                </c:pt>
                <c:pt idx="1">
                  <c:v>6.9042750000000002</c:v>
                </c:pt>
                <c:pt idx="2">
                  <c:v>6.9478809999999998</c:v>
                </c:pt>
                <c:pt idx="3">
                  <c:v>6.9709390000000004</c:v>
                </c:pt>
                <c:pt idx="4">
                  <c:v>7.0431689999999998</c:v>
                </c:pt>
                <c:pt idx="5">
                  <c:v>7.121149</c:v>
                </c:pt>
                <c:pt idx="6">
                  <c:v>7.169346</c:v>
                </c:pt>
                <c:pt idx="7">
                  <c:v>7.2225849999999996</c:v>
                </c:pt>
                <c:pt idx="8">
                  <c:v>7.402679</c:v>
                </c:pt>
                <c:pt idx="9">
                  <c:v>7.4499959999999996</c:v>
                </c:pt>
                <c:pt idx="10">
                  <c:v>7.479069</c:v>
                </c:pt>
                <c:pt idx="11">
                  <c:v>7.4604590000000002</c:v>
                </c:pt>
                <c:pt idx="12">
                  <c:v>7.5096780000000001</c:v>
                </c:pt>
                <c:pt idx="13">
                  <c:v>7.5641410000000002</c:v>
                </c:pt>
                <c:pt idx="14">
                  <c:v>7.5990820000000001</c:v>
                </c:pt>
                <c:pt idx="15">
                  <c:v>7.5699160000000001</c:v>
                </c:pt>
                <c:pt idx="16">
                  <c:v>7.5838640000000002</c:v>
                </c:pt>
                <c:pt idx="17">
                  <c:v>7.5655580000000002</c:v>
                </c:pt>
                <c:pt idx="18">
                  <c:v>7.4843130000000002</c:v>
                </c:pt>
                <c:pt idx="19">
                  <c:v>7.3583720000000001</c:v>
                </c:pt>
                <c:pt idx="20">
                  <c:v>7.2438640000000003</c:v>
                </c:pt>
                <c:pt idx="21">
                  <c:v>7.2384599999999999</c:v>
                </c:pt>
                <c:pt idx="22">
                  <c:v>7.2148269999999997</c:v>
                </c:pt>
                <c:pt idx="23">
                  <c:v>7.203341</c:v>
                </c:pt>
                <c:pt idx="24">
                  <c:v>7.19001</c:v>
                </c:pt>
                <c:pt idx="25">
                  <c:v>7.191408</c:v>
                </c:pt>
                <c:pt idx="26">
                  <c:v>7.1954320000000003</c:v>
                </c:pt>
                <c:pt idx="27">
                  <c:v>7.1934469999999999</c:v>
                </c:pt>
                <c:pt idx="28">
                  <c:v>7.2018230000000001</c:v>
                </c:pt>
                <c:pt idx="29">
                  <c:v>7.173324</c:v>
                </c:pt>
                <c:pt idx="30">
                  <c:v>7.1344519999999996</c:v>
                </c:pt>
                <c:pt idx="31">
                  <c:v>7.0666339999999996</c:v>
                </c:pt>
                <c:pt idx="32">
                  <c:v>6.9779580000000001</c:v>
                </c:pt>
                <c:pt idx="33">
                  <c:v>6.9087440000000004</c:v>
                </c:pt>
                <c:pt idx="34">
                  <c:v>6.8345700000000003</c:v>
                </c:pt>
                <c:pt idx="35">
                  <c:v>6.8165449999999996</c:v>
                </c:pt>
                <c:pt idx="36">
                  <c:v>6.8442230000000004</c:v>
                </c:pt>
                <c:pt idx="37">
                  <c:v>6.865882</c:v>
                </c:pt>
                <c:pt idx="38">
                  <c:v>6.9803309999999996</c:v>
                </c:pt>
                <c:pt idx="39">
                  <c:v>7.2173100000000003</c:v>
                </c:pt>
                <c:pt idx="40">
                  <c:v>7.5382579999999999</c:v>
                </c:pt>
                <c:pt idx="41">
                  <c:v>7.7619870000000004</c:v>
                </c:pt>
                <c:pt idx="42">
                  <c:v>7.9805140000000003</c:v>
                </c:pt>
                <c:pt idx="43">
                  <c:v>8.2697319999999994</c:v>
                </c:pt>
                <c:pt idx="44">
                  <c:v>8.6257219999999997</c:v>
                </c:pt>
                <c:pt idx="45">
                  <c:v>8.7726889999999997</c:v>
                </c:pt>
                <c:pt idx="46">
                  <c:v>8.7994540000000008</c:v>
                </c:pt>
                <c:pt idx="47">
                  <c:v>8.7213379999999994</c:v>
                </c:pt>
                <c:pt idx="48">
                  <c:v>8.3769120000000008</c:v>
                </c:pt>
                <c:pt idx="49">
                  <c:v>8.0908490000000004</c:v>
                </c:pt>
                <c:pt idx="50">
                  <c:v>7.9314239999999998</c:v>
                </c:pt>
                <c:pt idx="51">
                  <c:v>7.9003930000000002</c:v>
                </c:pt>
                <c:pt idx="52">
                  <c:v>7.7932199999999998</c:v>
                </c:pt>
                <c:pt idx="53">
                  <c:v>7.724723</c:v>
                </c:pt>
              </c:numCache>
            </c:numRef>
          </c:val>
          <c:smooth val="0"/>
          <c:extLst xmlns:c15="http://schemas.microsoft.com/office/drawing/2012/chart">
            <c:ext xmlns:c16="http://schemas.microsoft.com/office/drawing/2014/chart" uri="{C3380CC4-5D6E-409C-BE32-E72D297353CC}">
              <c16:uniqueId val="{00000000-541C-4607-964C-9DDF863CAA53}"/>
            </c:ext>
          </c:extLst>
        </c:ser>
        <c:dLbls>
          <c:showLegendKey val="0"/>
          <c:showVal val="0"/>
          <c:showCatName val="0"/>
          <c:showSerName val="0"/>
          <c:showPercent val="0"/>
          <c:showBubbleSize val="0"/>
        </c:dLbls>
        <c:marker val="1"/>
        <c:smooth val="0"/>
        <c:axId val="983520287"/>
        <c:axId val="983522207"/>
        <c:extLst/>
      </c:lineChart>
      <c:lineChart>
        <c:grouping val="standard"/>
        <c:varyColors val="0"/>
        <c:ser>
          <c:idx val="1"/>
          <c:order val="0"/>
          <c:tx>
            <c:v>10 Year Treasury Yield</c:v>
          </c:tx>
          <c:spPr>
            <a:ln w="25400" cap="rnd">
              <a:solidFill>
                <a:srgbClr val="FFFF00"/>
              </a:solidFill>
              <a:prstDash val="solid"/>
              <a:round/>
            </a:ln>
            <a:effectLst/>
          </c:spPr>
          <c:marker>
            <c:symbol val="none"/>
          </c:marker>
          <c:cat>
            <c:strRef>
              <c:f>'[2]Figure 2'!$A$2:$A$54</c:f>
              <c:strCache>
                <c:ptCount val="53"/>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pt idx="51">
                  <c:v>2022q4</c:v>
                </c:pt>
                <c:pt idx="52">
                  <c:v>2023q1</c:v>
                </c:pt>
              </c:strCache>
            </c:strRef>
          </c:cat>
          <c:val>
            <c:numRef>
              <c:f>'Figure 1'!$H$9:$H$62</c:f>
              <c:numCache>
                <c:formatCode>General</c:formatCode>
                <c:ptCount val="54"/>
                <c:pt idx="0">
                  <c:v>3.8399999999999997E-2</c:v>
                </c:pt>
                <c:pt idx="1">
                  <c:v>2.9700000000000001E-2</c:v>
                </c:pt>
                <c:pt idx="2">
                  <c:v>2.53E-2</c:v>
                </c:pt>
                <c:pt idx="3">
                  <c:v>3.3000000000000002E-2</c:v>
                </c:pt>
                <c:pt idx="4">
                  <c:v>3.4700000000000002E-2</c:v>
                </c:pt>
                <c:pt idx="5">
                  <c:v>3.1800000000000002E-2</c:v>
                </c:pt>
                <c:pt idx="6">
                  <c:v>1.9199999999999998E-2</c:v>
                </c:pt>
                <c:pt idx="7">
                  <c:v>1.89E-2</c:v>
                </c:pt>
                <c:pt idx="8">
                  <c:v>2.23E-2</c:v>
                </c:pt>
                <c:pt idx="9">
                  <c:v>1.67E-2</c:v>
                </c:pt>
                <c:pt idx="10">
                  <c:v>1.6500000000000001E-2</c:v>
                </c:pt>
                <c:pt idx="11">
                  <c:v>1.78E-2</c:v>
                </c:pt>
                <c:pt idx="12">
                  <c:v>1.8700000000000001E-2</c:v>
                </c:pt>
                <c:pt idx="13">
                  <c:v>2.52E-2</c:v>
                </c:pt>
                <c:pt idx="14">
                  <c:v>2.64E-2</c:v>
                </c:pt>
                <c:pt idx="15">
                  <c:v>3.04E-2</c:v>
                </c:pt>
                <c:pt idx="16">
                  <c:v>2.7300000000000001E-2</c:v>
                </c:pt>
                <c:pt idx="17">
                  <c:v>2.53E-2</c:v>
                </c:pt>
                <c:pt idx="18">
                  <c:v>2.52E-2</c:v>
                </c:pt>
                <c:pt idx="19">
                  <c:v>2.1700000000000001E-2</c:v>
                </c:pt>
                <c:pt idx="20">
                  <c:v>1.9400000000000001E-2</c:v>
                </c:pt>
                <c:pt idx="21">
                  <c:v>2.35E-2</c:v>
                </c:pt>
                <c:pt idx="22">
                  <c:v>2.06E-2</c:v>
                </c:pt>
                <c:pt idx="23">
                  <c:v>2.2700000000000001E-2</c:v>
                </c:pt>
                <c:pt idx="24">
                  <c:v>1.78E-2</c:v>
                </c:pt>
                <c:pt idx="25">
                  <c:v>1.49E-2</c:v>
                </c:pt>
                <c:pt idx="26">
                  <c:v>1.6E-2</c:v>
                </c:pt>
                <c:pt idx="27">
                  <c:v>2.4500000000000001E-2</c:v>
                </c:pt>
                <c:pt idx="28">
                  <c:v>2.4E-2</c:v>
                </c:pt>
                <c:pt idx="29">
                  <c:v>2.3099999999999999E-2</c:v>
                </c:pt>
                <c:pt idx="30">
                  <c:v>2.3300000000000001E-2</c:v>
                </c:pt>
                <c:pt idx="31">
                  <c:v>2.4E-2</c:v>
                </c:pt>
                <c:pt idx="32">
                  <c:v>2.7400000000000001E-2</c:v>
                </c:pt>
                <c:pt idx="33">
                  <c:v>2.8500000000000001E-2</c:v>
                </c:pt>
                <c:pt idx="34">
                  <c:v>3.0499999999999999E-2</c:v>
                </c:pt>
                <c:pt idx="35">
                  <c:v>2.69E-2</c:v>
                </c:pt>
                <c:pt idx="36">
                  <c:v>2.41E-2</c:v>
                </c:pt>
                <c:pt idx="37">
                  <c:v>0.02</c:v>
                </c:pt>
                <c:pt idx="38">
                  <c:v>1.6799999999999999E-2</c:v>
                </c:pt>
                <c:pt idx="39">
                  <c:v>1.9199999999999998E-2</c:v>
                </c:pt>
                <c:pt idx="40">
                  <c:v>6.9999999999999993E-3</c:v>
                </c:pt>
                <c:pt idx="41">
                  <c:v>6.6E-3</c:v>
                </c:pt>
                <c:pt idx="42">
                  <c:v>6.8999999999999999E-3</c:v>
                </c:pt>
                <c:pt idx="43">
                  <c:v>9.300000000000001E-3</c:v>
                </c:pt>
                <c:pt idx="44">
                  <c:v>1.7399999999999999E-2</c:v>
                </c:pt>
                <c:pt idx="45">
                  <c:v>1.4499999999999999E-2</c:v>
                </c:pt>
                <c:pt idx="46">
                  <c:v>1.52E-2</c:v>
                </c:pt>
                <c:pt idx="47">
                  <c:v>1.52E-2</c:v>
                </c:pt>
                <c:pt idx="48">
                  <c:v>2.3199999999999998E-2</c:v>
                </c:pt>
                <c:pt idx="49">
                  <c:v>2.98E-2</c:v>
                </c:pt>
                <c:pt idx="50">
                  <c:v>3.8300000000000001E-2</c:v>
                </c:pt>
                <c:pt idx="51">
                  <c:v>3.8800000000000001E-2</c:v>
                </c:pt>
                <c:pt idx="52">
                  <c:v>3.4799999999999998E-2</c:v>
                </c:pt>
                <c:pt idx="53">
                  <c:v>3.8100000000000002E-2</c:v>
                </c:pt>
              </c:numCache>
            </c:numRef>
          </c:val>
          <c:smooth val="0"/>
          <c:extLst>
            <c:ext xmlns:c16="http://schemas.microsoft.com/office/drawing/2014/chart" uri="{C3380CC4-5D6E-409C-BE32-E72D297353CC}">
              <c16:uniqueId val="{00000002-541C-4607-964C-9DDF863CAA53}"/>
            </c:ext>
          </c:extLst>
        </c:ser>
        <c:dLbls>
          <c:showLegendKey val="0"/>
          <c:showVal val="0"/>
          <c:showCatName val="0"/>
          <c:showSerName val="0"/>
          <c:showPercent val="0"/>
          <c:showBubbleSize val="0"/>
        </c:dLbls>
        <c:marker val="1"/>
        <c:smooth val="0"/>
        <c:axId val="1492563311"/>
        <c:axId val="667176063"/>
      </c:lineChart>
      <c:dateAx>
        <c:axId val="983520287"/>
        <c:scaling>
          <c:orientation val="minMax"/>
        </c:scaling>
        <c:delete val="0"/>
        <c:axPos val="b"/>
        <c:majorGridlines>
          <c:spPr>
            <a:ln w="9525" cap="flat" cmpd="sng" algn="ctr">
              <a:noFill/>
              <a:round/>
            </a:ln>
            <a:effectLst/>
          </c:spPr>
        </c:majorGridlines>
        <c:numFmt formatCode="[$-409]d\-mmm\-yy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crossAx val="983522207"/>
        <c:crosses val="autoZero"/>
        <c:auto val="0"/>
        <c:lblOffset val="100"/>
        <c:baseTimeUnit val="months"/>
        <c:majorUnit val="4"/>
        <c:majorTimeUnit val="years"/>
        <c:minorUnit val="4"/>
        <c:minorTimeUnit val="years"/>
      </c:dateAx>
      <c:valAx>
        <c:axId val="983522207"/>
        <c:scaling>
          <c:orientation val="minMax"/>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r>
                  <a:rPr lang="en-US" sz="900"/>
                  <a:t>Repricing</a:t>
                </a:r>
              </a:p>
            </c:rich>
          </c:tx>
          <c:overlay val="0"/>
          <c:spPr>
            <a:noFill/>
            <a:ln>
              <a:noFill/>
            </a:ln>
            <a:effectLst/>
          </c:spPr>
          <c:txPr>
            <a:bodyPr rot="-54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title>
        <c:numFmt formatCode="#,##0.0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crossAx val="983520287"/>
        <c:crosses val="autoZero"/>
        <c:crossBetween val="between"/>
      </c:valAx>
      <c:valAx>
        <c:axId val="667176063"/>
        <c:scaling>
          <c:orientation val="minMax"/>
        </c:scaling>
        <c:delete val="0"/>
        <c:axPos val="r"/>
        <c:title>
          <c:tx>
            <c:rich>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r>
                  <a:rPr lang="en-US"/>
                  <a:t>Yield</a:t>
                </a:r>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crossAx val="1492563311"/>
        <c:crosses val="max"/>
        <c:crossBetween val="between"/>
      </c:valAx>
      <c:catAx>
        <c:axId val="1492563311"/>
        <c:scaling>
          <c:orientation val="minMax"/>
        </c:scaling>
        <c:delete val="1"/>
        <c:axPos val="b"/>
        <c:numFmt formatCode="General" sourceLinked="1"/>
        <c:majorTickMark val="out"/>
        <c:minorTickMark val="none"/>
        <c:tickLblPos val="nextTo"/>
        <c:crossAx val="667176063"/>
        <c:crosses val="autoZero"/>
        <c:auto val="1"/>
        <c:lblAlgn val="ctr"/>
        <c:lblOffset val="100"/>
        <c:noMultiLvlLbl val="0"/>
      </c:catAx>
      <c:spPr>
        <a:noFill/>
        <a:ln>
          <a:noFill/>
        </a:ln>
        <a:effectLst/>
      </c:spPr>
    </c:plotArea>
    <c:legend>
      <c:legendPos val="r"/>
      <c:layout>
        <c:manualLayout>
          <c:xMode val="edge"/>
          <c:yMode val="edge"/>
          <c:x val="8.9431246552912971E-2"/>
          <c:y val="0.91970161624533775"/>
          <c:w val="0.80695450194186735"/>
          <c:h val="7.4995165078049472E-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197439-FFE8-401B-8DAE-007E53301CAC}" type="datetimeFigureOut">
              <a:rPr lang="en-US" smtClean="0"/>
              <a:pPr/>
              <a:t>9/16/2024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BFCE9A9-401D-4943-BE97-F3F5F898BA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CE9A9-401D-4943-BE97-F3F5F898BAB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CE9A9-401D-4943-BE97-F3F5F898BAB7}" type="slidenum">
              <a:rPr lang="en-US" smtClean="0"/>
              <a:pPr/>
              <a:t>2</a:t>
            </a:fld>
            <a:endParaRPr lang="en-US"/>
          </a:p>
        </p:txBody>
      </p:sp>
    </p:spTree>
    <p:extLst>
      <p:ext uri="{BB962C8B-B14F-4D97-AF65-F5344CB8AC3E}">
        <p14:creationId xmlns:p14="http://schemas.microsoft.com/office/powerpoint/2010/main" val="261357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Similarities risk management</a:t>
            </a:r>
          </a:p>
        </p:txBody>
      </p:sp>
      <p:sp>
        <p:nvSpPr>
          <p:cNvPr id="4" name="Slide Number Placeholder 3"/>
          <p:cNvSpPr>
            <a:spLocks noGrp="1"/>
          </p:cNvSpPr>
          <p:nvPr>
            <p:ph type="sldNum" sz="quarter" idx="5"/>
          </p:nvPr>
        </p:nvSpPr>
        <p:spPr/>
        <p:txBody>
          <a:bodyPr/>
          <a:lstStyle/>
          <a:p>
            <a:fld id="{2BFCE9A9-401D-4943-BE97-F3F5F898BAB7}" type="slidenum">
              <a:rPr lang="en-US" smtClean="0"/>
              <a:pPr/>
              <a:t>6</a:t>
            </a:fld>
            <a:endParaRPr lang="en-US"/>
          </a:p>
        </p:txBody>
      </p:sp>
    </p:spTree>
    <p:extLst>
      <p:ext uri="{BB962C8B-B14F-4D97-AF65-F5344CB8AC3E}">
        <p14:creationId xmlns:p14="http://schemas.microsoft.com/office/powerpoint/2010/main" val="305818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CE9A9-401D-4943-BE97-F3F5F898BAB7}" type="slidenum">
              <a:rPr lang="en-US" smtClean="0"/>
              <a:pPr/>
              <a:t>12</a:t>
            </a:fld>
            <a:endParaRPr lang="en-US"/>
          </a:p>
        </p:txBody>
      </p:sp>
    </p:spTree>
    <p:extLst>
      <p:ext uri="{BB962C8B-B14F-4D97-AF65-F5344CB8AC3E}">
        <p14:creationId xmlns:p14="http://schemas.microsoft.com/office/powerpoint/2010/main" val="413002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CE9A9-401D-4943-BE97-F3F5F898BAB7}" type="slidenum">
              <a:rPr lang="en-US" smtClean="0"/>
              <a:pPr/>
              <a:t>13</a:t>
            </a:fld>
            <a:endParaRPr lang="en-US"/>
          </a:p>
        </p:txBody>
      </p:sp>
    </p:spTree>
    <p:extLst>
      <p:ext uri="{BB962C8B-B14F-4D97-AF65-F5344CB8AC3E}">
        <p14:creationId xmlns:p14="http://schemas.microsoft.com/office/powerpoint/2010/main" val="63203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During 2021, deposits grew another $2 Trillion.</a:t>
            </a:r>
          </a:p>
          <a:p>
            <a:endParaRPr lang="en-US"/>
          </a:p>
        </p:txBody>
      </p:sp>
      <p:sp>
        <p:nvSpPr>
          <p:cNvPr id="4" name="Slide Number Placeholder 3"/>
          <p:cNvSpPr>
            <a:spLocks noGrp="1"/>
          </p:cNvSpPr>
          <p:nvPr>
            <p:ph type="sldNum" sz="quarter" idx="5"/>
          </p:nvPr>
        </p:nvSpPr>
        <p:spPr/>
        <p:txBody>
          <a:bodyPr/>
          <a:lstStyle/>
          <a:p>
            <a:fld id="{2BFCE9A9-401D-4943-BE97-F3F5F898BAB7}" type="slidenum">
              <a:rPr lang="en-US" smtClean="0"/>
              <a:pPr/>
              <a:t>14</a:t>
            </a:fld>
            <a:endParaRPr lang="en-US"/>
          </a:p>
        </p:txBody>
      </p:sp>
    </p:spTree>
    <p:extLst>
      <p:ext uri="{BB962C8B-B14F-4D97-AF65-F5344CB8AC3E}">
        <p14:creationId xmlns:p14="http://schemas.microsoft.com/office/powerpoint/2010/main" val="330236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During 2021, deposits grew another $2 Trillion.</a:t>
            </a:r>
          </a:p>
          <a:p>
            <a:endParaRPr lang="en-US"/>
          </a:p>
        </p:txBody>
      </p:sp>
      <p:sp>
        <p:nvSpPr>
          <p:cNvPr id="4" name="Slide Number Placeholder 3"/>
          <p:cNvSpPr>
            <a:spLocks noGrp="1"/>
          </p:cNvSpPr>
          <p:nvPr>
            <p:ph type="sldNum" sz="quarter" idx="5"/>
          </p:nvPr>
        </p:nvSpPr>
        <p:spPr/>
        <p:txBody>
          <a:bodyPr/>
          <a:lstStyle/>
          <a:p>
            <a:fld id="{2BFCE9A9-401D-4943-BE97-F3F5F898BAB7}" type="slidenum">
              <a:rPr lang="en-US" smtClean="0"/>
              <a:pPr/>
              <a:t>15</a:t>
            </a:fld>
            <a:endParaRPr lang="en-US"/>
          </a:p>
        </p:txBody>
      </p:sp>
    </p:spTree>
    <p:extLst>
      <p:ext uri="{BB962C8B-B14F-4D97-AF65-F5344CB8AC3E}">
        <p14:creationId xmlns:p14="http://schemas.microsoft.com/office/powerpoint/2010/main" val="219258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467A2B1B-63CE-4A7A-8355-609BB5D07224}" type="datetimeFigureOut">
              <a:rPr lang="en-US" smtClean="0"/>
              <a:pPr/>
              <a:t>9/16/2024</a:t>
            </a:fld>
            <a:endParaRPr lang="en-US"/>
          </a:p>
        </p:txBody>
      </p:sp>
      <p:sp>
        <p:nvSpPr>
          <p:cNvPr id="17" name="Footer Placeholder 16"/>
          <p:cNvSpPr>
            <a:spLocks noGrp="1"/>
          </p:cNvSpPr>
          <p:nvPr>
            <p:ph type="ftr" sz="quarter" idx="11"/>
          </p:nvPr>
        </p:nvSpPr>
        <p:spPr/>
        <p:txBody>
          <a:bodyPr/>
          <a:lstStyle/>
          <a:p>
            <a:r>
              <a:rPr lang="en-US"/>
              <a:t>A Tale of Two Crises © Rebel A. Cole</a:t>
            </a:r>
          </a:p>
        </p:txBody>
      </p:sp>
      <p:sp>
        <p:nvSpPr>
          <p:cNvPr id="29" name="Slide Number Placeholder 28"/>
          <p:cNvSpPr>
            <a:spLocks noGrp="1"/>
          </p:cNvSpPr>
          <p:nvPr>
            <p:ph type="sldNum" sz="quarter" idx="12"/>
          </p:nvPr>
        </p:nvSpPr>
        <p:spPr/>
        <p:txBody>
          <a:bodyPr/>
          <a:lstStyle/>
          <a:p>
            <a:fld id="{C5D42C3D-3942-4C53-B03D-B15E6F906728}"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914400" y="4343400"/>
            <a:ext cx="7772400" cy="1975104"/>
          </a:xfrm>
        </p:spPr>
        <p:txBody>
          <a:bodyPr/>
          <a:lstStyle>
            <a:lvl1pPr marR="9144" algn="l">
              <a:defRPr sz="32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7A2B1B-63CE-4A7A-8355-609BB5D0722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2C3D-3942-4C53-B03D-B15E6F9067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7A2B1B-63CE-4A7A-8355-609BB5D0722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2C3D-3942-4C53-B03D-B15E6F9067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extLst/>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7A2B1B-63CE-4A7A-8355-609BB5D07224}" type="datetimeFigureOut">
              <a:rPr lang="en-US" smtClean="0"/>
              <a:pPr/>
              <a:t>9/16/2024</a:t>
            </a:fld>
            <a:endParaRPr lang="en-US"/>
          </a:p>
        </p:txBody>
      </p:sp>
      <p:sp>
        <p:nvSpPr>
          <p:cNvPr id="5" name="Footer Placeholder 4"/>
          <p:cNvSpPr>
            <a:spLocks noGrp="1"/>
          </p:cNvSpPr>
          <p:nvPr>
            <p:ph type="ftr" sz="quarter" idx="11"/>
          </p:nvPr>
        </p:nvSpPr>
        <p:spPr/>
        <p:txBody>
          <a:bodyPr/>
          <a:lstStyle/>
          <a:p>
            <a:r>
              <a:rPr lang="en-US"/>
              <a:t>Perfect (Financial) Storm © Rebel A. Cole</a:t>
            </a:r>
          </a:p>
        </p:txBody>
      </p:sp>
      <p:sp>
        <p:nvSpPr>
          <p:cNvPr id="6" name="Slide Number Placeholder 5"/>
          <p:cNvSpPr>
            <a:spLocks noGrp="1"/>
          </p:cNvSpPr>
          <p:nvPr>
            <p:ph type="sldNum" sz="quarter" idx="12"/>
          </p:nvPr>
        </p:nvSpPr>
        <p:spPr/>
        <p:txBody>
          <a:bodyPr/>
          <a:lstStyle/>
          <a:p>
            <a:fld id="{C5D42C3D-3942-4C53-B03D-B15E6F9067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67A2B1B-63CE-4A7A-8355-609BB5D07224}"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2C3D-3942-4C53-B03D-B15E6F906728}"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2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67A2B1B-63CE-4A7A-8355-609BB5D07224}"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42C3D-3942-4C53-B03D-B15E6F9067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28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67A2B1B-63CE-4A7A-8355-609BB5D07224}" type="datetimeFigureOut">
              <a:rPr lang="en-US" smtClean="0"/>
              <a:pPr/>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42C3D-3942-4C53-B03D-B15E6F906728}"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28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467A2B1B-63CE-4A7A-8355-609BB5D07224}"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42C3D-3942-4C53-B03D-B15E6F9067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A2B1B-63CE-4A7A-8355-609BB5D07224}" type="datetimeFigureOut">
              <a:rPr lang="en-US" smtClean="0"/>
              <a:pPr/>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42C3D-3942-4C53-B03D-B15E6F9067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28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28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67A2B1B-63CE-4A7A-8355-609BB5D07224}"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42C3D-3942-4C53-B03D-B15E6F9067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467A2B1B-63CE-4A7A-8355-609BB5D07224}" type="datetimeFigureOut">
              <a:rPr lang="en-US" smtClean="0"/>
              <a:pPr/>
              <a:t>9/16/2024</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C5D42C3D-3942-4C53-B03D-B15E6F9067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67A2B1B-63CE-4A7A-8355-609BB5D07224}" type="datetimeFigureOut">
              <a:rPr lang="en-US" smtClean="0"/>
              <a:pPr/>
              <a:t>9/16/2024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a:t>Perfect (Financial) Storm © Rebel A. Cole</a:t>
            </a: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5D42C3D-3942-4C53-B03D-B15E6F90672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28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2.xlsx"/><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3.xlsx"/><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4.xlsx"/><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772400" cy="1975104"/>
          </a:xfrm>
        </p:spPr>
        <p:txBody>
          <a:bodyPr/>
          <a:lstStyle/>
          <a:p>
            <a:pPr algn="ctr"/>
            <a:r>
              <a:rPr lang="en-US" sz="3600">
                <a:latin typeface="+mn-lt"/>
              </a:rPr>
              <a:t>Revenge of the S&amp;Ls:</a:t>
            </a:r>
            <a:br>
              <a:rPr lang="en-US" sz="3600">
                <a:latin typeface="+mn-lt"/>
              </a:rPr>
            </a:br>
            <a:r>
              <a:rPr lang="en-US" sz="3600">
                <a:latin typeface="+mn-lt"/>
              </a:rPr>
              <a:t>How Banks Lost a Half Trillion Dollars during 2022</a:t>
            </a:r>
            <a:br>
              <a:rPr lang="en-US" sz="3600">
                <a:latin typeface="+mn-lt"/>
              </a:rPr>
            </a:br>
            <a:endParaRPr lang="en-US" sz="3600">
              <a:latin typeface="+mn-lt"/>
            </a:endParaRPr>
          </a:p>
        </p:txBody>
      </p:sp>
      <p:sp>
        <p:nvSpPr>
          <p:cNvPr id="3" name="Subtitle 2"/>
          <p:cNvSpPr>
            <a:spLocks noGrp="1"/>
          </p:cNvSpPr>
          <p:nvPr>
            <p:ph type="subTitle" idx="1"/>
          </p:nvPr>
        </p:nvSpPr>
        <p:spPr>
          <a:xfrm>
            <a:off x="2019300" y="5029200"/>
            <a:ext cx="5562600" cy="1447798"/>
          </a:xfrm>
        </p:spPr>
        <p:txBody>
          <a:bodyPr>
            <a:normAutofit/>
          </a:bodyPr>
          <a:lstStyle/>
          <a:p>
            <a:pPr algn="ctr"/>
            <a:r>
              <a:rPr lang="en-US" sz="1600"/>
              <a:t>Brian Silverstein</a:t>
            </a:r>
          </a:p>
          <a:p>
            <a:pPr algn="ctr"/>
            <a:r>
              <a:rPr lang="en-US" sz="1600"/>
              <a:t>University of South Carolina</a:t>
            </a:r>
          </a:p>
          <a:p>
            <a:pPr algn="ctr"/>
            <a:r>
              <a:rPr lang="en-US" sz="1600"/>
              <a:t>23</a:t>
            </a:r>
            <a:r>
              <a:rPr lang="en-US" sz="1600" baseline="30000"/>
              <a:t>rd</a:t>
            </a:r>
            <a:r>
              <a:rPr lang="en-US" sz="1600"/>
              <a:t> Annual FDIC Bank Research Conference</a:t>
            </a:r>
          </a:p>
          <a:p>
            <a:pPr algn="ctr"/>
            <a:r>
              <a:rPr lang="en-US" sz="1600"/>
              <a:t>September 19, 2024</a:t>
            </a:r>
          </a:p>
        </p:txBody>
      </p:sp>
      <p:pic>
        <p:nvPicPr>
          <p:cNvPr id="10" name="Picture 9" descr="A group of people outside of a building">
            <a:extLst>
              <a:ext uri="{FF2B5EF4-FFF2-40B4-BE49-F238E27FC236}">
                <a16:creationId xmlns:a16="http://schemas.microsoft.com/office/drawing/2014/main" id="{6507CE79-1C0A-DEAC-7EA0-3FBBD3EF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705" y="3012141"/>
            <a:ext cx="2911790" cy="1905002"/>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755D-F352-74E2-F503-6B3037B66B5A}"/>
              </a:ext>
            </a:extLst>
          </p:cNvPr>
          <p:cNvSpPr>
            <a:spLocks noGrp="1"/>
          </p:cNvSpPr>
          <p:nvPr>
            <p:ph type="title"/>
          </p:nvPr>
        </p:nvSpPr>
        <p:spPr/>
        <p:txBody>
          <a:bodyPr/>
          <a:lstStyle/>
          <a:p>
            <a:r>
              <a:rPr lang="en-US" sz="3200"/>
              <a:t>The 2023 Banking Crisis:</a:t>
            </a:r>
            <a:br>
              <a:rPr lang="en-US"/>
            </a:br>
            <a:r>
              <a:rPr lang="en-US"/>
              <a:t>Fiscal Stimulus</a:t>
            </a:r>
          </a:p>
        </p:txBody>
      </p:sp>
      <p:sp>
        <p:nvSpPr>
          <p:cNvPr id="4" name="Content Placeholder 3">
            <a:extLst>
              <a:ext uri="{FF2B5EF4-FFF2-40B4-BE49-F238E27FC236}">
                <a16:creationId xmlns:a16="http://schemas.microsoft.com/office/drawing/2014/main" id="{06400CD0-4FF0-DA31-7A48-6C83560FED38}"/>
              </a:ext>
            </a:extLst>
          </p:cNvPr>
          <p:cNvSpPr>
            <a:spLocks noGrp="1"/>
          </p:cNvSpPr>
          <p:nvPr>
            <p:ph sz="half" idx="2"/>
          </p:nvPr>
        </p:nvSpPr>
        <p:spPr>
          <a:xfrm>
            <a:off x="533400" y="4495800"/>
            <a:ext cx="8229600" cy="1963299"/>
          </a:xfrm>
        </p:spPr>
        <p:txBody>
          <a:bodyPr>
            <a:noAutofit/>
          </a:bodyPr>
          <a:lstStyle/>
          <a:p>
            <a:pPr>
              <a:spcBef>
                <a:spcPts val="900"/>
              </a:spcBef>
            </a:pPr>
            <a:r>
              <a:rPr lang="en-US" sz="2200"/>
              <a:t>However, this massive deficit spending during the pandemic period by the federal government continued into 2022 and 2023. </a:t>
            </a:r>
          </a:p>
          <a:p>
            <a:pPr>
              <a:spcBef>
                <a:spcPts val="900"/>
              </a:spcBef>
            </a:pPr>
            <a:r>
              <a:rPr lang="en-US" sz="2200"/>
              <a:t>$6 Trillion during 2020-2021. Another $3 Trillion during 2022-2023.</a:t>
            </a:r>
          </a:p>
          <a:p>
            <a:pPr>
              <a:spcBef>
                <a:spcPts val="900"/>
              </a:spcBef>
            </a:pPr>
            <a:r>
              <a:rPr lang="en-US" sz="2200"/>
              <a:t>Much of this fiscal stimulus ended up as bank deposits.</a:t>
            </a:r>
          </a:p>
        </p:txBody>
      </p:sp>
      <p:graphicFrame>
        <p:nvGraphicFramePr>
          <p:cNvPr id="13" name="Content Placeholder 12">
            <a:extLst>
              <a:ext uri="{FF2B5EF4-FFF2-40B4-BE49-F238E27FC236}">
                <a16:creationId xmlns:a16="http://schemas.microsoft.com/office/drawing/2014/main" id="{F5B854F1-5144-44FD-A41D-BF7E1651E10B}"/>
              </a:ext>
            </a:extLst>
          </p:cNvPr>
          <p:cNvGraphicFramePr>
            <a:graphicFrameLocks noGrp="1"/>
          </p:cNvGraphicFramePr>
          <p:nvPr>
            <p:ph sz="half" idx="1"/>
            <p:extLst>
              <p:ext uri="{D42A27DB-BD31-4B8C-83A1-F6EECF244321}">
                <p14:modId xmlns:p14="http://schemas.microsoft.com/office/powerpoint/2010/main" val="2124334038"/>
              </p:ext>
            </p:extLst>
          </p:nvPr>
        </p:nvGraphicFramePr>
        <p:xfrm>
          <a:off x="465138" y="1600201"/>
          <a:ext cx="7535862"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04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755D-F352-74E2-F503-6B3037B66B5A}"/>
              </a:ext>
            </a:extLst>
          </p:cNvPr>
          <p:cNvSpPr>
            <a:spLocks noGrp="1"/>
          </p:cNvSpPr>
          <p:nvPr>
            <p:ph type="title"/>
          </p:nvPr>
        </p:nvSpPr>
        <p:spPr/>
        <p:txBody>
          <a:bodyPr/>
          <a:lstStyle/>
          <a:p>
            <a:r>
              <a:rPr lang="en-US" sz="3200"/>
              <a:t>The 2023 Banking Crisis:</a:t>
            </a:r>
            <a:br>
              <a:rPr lang="en-US" sz="3200"/>
            </a:br>
            <a:r>
              <a:rPr lang="en-US"/>
              <a:t>Inflation</a:t>
            </a:r>
          </a:p>
        </p:txBody>
      </p:sp>
      <p:sp>
        <p:nvSpPr>
          <p:cNvPr id="4" name="Content Placeholder 3">
            <a:extLst>
              <a:ext uri="{FF2B5EF4-FFF2-40B4-BE49-F238E27FC236}">
                <a16:creationId xmlns:a16="http://schemas.microsoft.com/office/drawing/2014/main" id="{06400CD0-4FF0-DA31-7A48-6C83560FED38}"/>
              </a:ext>
            </a:extLst>
          </p:cNvPr>
          <p:cNvSpPr>
            <a:spLocks noGrp="1"/>
          </p:cNvSpPr>
          <p:nvPr>
            <p:ph sz="half" idx="2"/>
          </p:nvPr>
        </p:nvSpPr>
        <p:spPr>
          <a:xfrm>
            <a:off x="533400" y="4371536"/>
            <a:ext cx="8160544" cy="2334064"/>
          </a:xfrm>
        </p:spPr>
        <p:txBody>
          <a:bodyPr>
            <a:noAutofit/>
          </a:bodyPr>
          <a:lstStyle/>
          <a:p>
            <a:pPr>
              <a:spcBef>
                <a:spcPts val="900"/>
              </a:spcBef>
            </a:pPr>
            <a:r>
              <a:rPr lang="en-US" sz="2200"/>
              <a:t>Fiscal stimulus led to rising inflation.</a:t>
            </a:r>
          </a:p>
          <a:p>
            <a:pPr>
              <a:spcBef>
                <a:spcPts val="900"/>
              </a:spcBef>
            </a:pPr>
            <a:r>
              <a:rPr lang="en-US" sz="2200"/>
              <a:t>The Fed and Treasury initially deemed inflation "transitory" and expected it to subside.</a:t>
            </a:r>
          </a:p>
          <a:p>
            <a:pPr>
              <a:spcBef>
                <a:spcPts val="900"/>
              </a:spcBef>
            </a:pPr>
            <a:r>
              <a:rPr lang="en-US" sz="2200"/>
              <a:t>Inflation accelerated in 2022, peaking at 8.9% in June, forcing decisive Fed action.</a:t>
            </a:r>
          </a:p>
        </p:txBody>
      </p:sp>
      <p:graphicFrame>
        <p:nvGraphicFramePr>
          <p:cNvPr id="12" name="Content Placeholder 11">
            <a:extLst>
              <a:ext uri="{FF2B5EF4-FFF2-40B4-BE49-F238E27FC236}">
                <a16:creationId xmlns:a16="http://schemas.microsoft.com/office/drawing/2014/main" id="{473A3D6B-B0EC-48D8-922F-4F056EA7138F}"/>
              </a:ext>
            </a:extLst>
          </p:cNvPr>
          <p:cNvGraphicFramePr>
            <a:graphicFrameLocks noGrp="1"/>
          </p:cNvGraphicFramePr>
          <p:nvPr>
            <p:ph sz="half" idx="1"/>
          </p:nvPr>
        </p:nvGraphicFramePr>
        <p:xfrm>
          <a:off x="465138" y="1524000"/>
          <a:ext cx="7916862" cy="2847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13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The 2023 Banking Crisis:</a:t>
            </a:r>
            <a:br>
              <a:rPr lang="en-US"/>
            </a:br>
            <a:r>
              <a:rPr lang="en-US"/>
              <a:t>The Fed’s Response to Rising Inflation</a:t>
            </a:r>
          </a:p>
        </p:txBody>
      </p:sp>
      <p:sp>
        <p:nvSpPr>
          <p:cNvPr id="8" name="Content Placeholder 7">
            <a:extLst>
              <a:ext uri="{FF2B5EF4-FFF2-40B4-BE49-F238E27FC236}">
                <a16:creationId xmlns:a16="http://schemas.microsoft.com/office/drawing/2014/main" id="{9133BC8C-3F74-381F-76E9-A91B6D4601FC}"/>
              </a:ext>
            </a:extLst>
          </p:cNvPr>
          <p:cNvSpPr>
            <a:spLocks noGrp="1"/>
          </p:cNvSpPr>
          <p:nvPr>
            <p:ph sz="half" idx="2"/>
          </p:nvPr>
        </p:nvSpPr>
        <p:spPr/>
        <p:txBody>
          <a:bodyPr>
            <a:normAutofit/>
          </a:bodyPr>
          <a:lstStyle/>
          <a:p>
            <a:pPr>
              <a:spcBef>
                <a:spcPts val="1200"/>
              </a:spcBef>
            </a:pPr>
            <a:r>
              <a:rPr lang="en-US" sz="2400"/>
              <a:t>In early 2020, the Fed cut rates from 2.5% to 0.08%.</a:t>
            </a:r>
          </a:p>
          <a:p>
            <a:pPr>
              <a:spcBef>
                <a:spcPts val="1200"/>
              </a:spcBef>
            </a:pPr>
            <a:r>
              <a:rPr lang="en-US" sz="2400"/>
              <a:t>Starting in March 2022, the target Fed Funds Rate increased from 0.08% to 5.33% by August 2023.</a:t>
            </a:r>
          </a:p>
          <a:p>
            <a:pPr>
              <a:spcBef>
                <a:spcPts val="1200"/>
              </a:spcBef>
            </a:pPr>
            <a:r>
              <a:rPr lang="en-US" sz="2400"/>
              <a:t>This was the fastest rate increase in the Fed’s history.</a:t>
            </a:r>
          </a:p>
        </p:txBody>
      </p:sp>
      <p:sp>
        <p:nvSpPr>
          <p:cNvPr id="4" name="TextBox 3"/>
          <p:cNvSpPr txBox="1"/>
          <p:nvPr/>
        </p:nvSpPr>
        <p:spPr>
          <a:xfrm>
            <a:off x="1295400" y="6324600"/>
            <a:ext cx="7315200" cy="369332"/>
          </a:xfrm>
          <a:prstGeom prst="rect">
            <a:avLst/>
          </a:prstGeom>
          <a:noFill/>
        </p:spPr>
        <p:txBody>
          <a:bodyPr wrap="square" rtlCol="0">
            <a:spAutoFit/>
          </a:bodyPr>
          <a:lstStyle/>
          <a:p>
            <a:r>
              <a:rPr lang="en-US"/>
              <a:t>Source: Federal Reserve Economic Data (FRED)</a:t>
            </a:r>
          </a:p>
        </p:txBody>
      </p:sp>
      <p:graphicFrame>
        <p:nvGraphicFramePr>
          <p:cNvPr id="10" name="Content Placeholder 9">
            <a:extLst>
              <a:ext uri="{FF2B5EF4-FFF2-40B4-BE49-F238E27FC236}">
                <a16:creationId xmlns:a16="http://schemas.microsoft.com/office/drawing/2014/main" id="{00000000-0008-0000-0000-000003000000}"/>
              </a:ext>
            </a:extLst>
          </p:cNvPr>
          <p:cNvGraphicFramePr>
            <a:graphicFrameLocks noGrp="1"/>
          </p:cNvGraphicFramePr>
          <p:nvPr>
            <p:ph sz="half" idx="1"/>
          </p:nvPr>
        </p:nvGraphicFramePr>
        <p:xfrm>
          <a:off x="465138" y="1770063"/>
          <a:ext cx="4038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45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610600" cy="914400"/>
          </a:xfrm>
        </p:spPr>
        <p:txBody>
          <a:bodyPr/>
          <a:lstStyle/>
          <a:p>
            <a:r>
              <a:rPr lang="en-US" sz="3200"/>
              <a:t>The 2023 Banking Crisis:</a:t>
            </a:r>
            <a:br>
              <a:rPr lang="en-US"/>
            </a:br>
            <a:r>
              <a:rPr lang="en-US"/>
              <a:t>The Bond Market’s Response to Rising Inflation</a:t>
            </a:r>
          </a:p>
        </p:txBody>
      </p:sp>
      <p:sp>
        <p:nvSpPr>
          <p:cNvPr id="8" name="Content Placeholder 7">
            <a:extLst>
              <a:ext uri="{FF2B5EF4-FFF2-40B4-BE49-F238E27FC236}">
                <a16:creationId xmlns:a16="http://schemas.microsoft.com/office/drawing/2014/main" id="{9133BC8C-3F74-381F-76E9-A91B6D4601FC}"/>
              </a:ext>
            </a:extLst>
          </p:cNvPr>
          <p:cNvSpPr>
            <a:spLocks noGrp="1"/>
          </p:cNvSpPr>
          <p:nvPr>
            <p:ph sz="half" idx="2"/>
          </p:nvPr>
        </p:nvSpPr>
        <p:spPr/>
        <p:txBody>
          <a:bodyPr>
            <a:normAutofit/>
          </a:bodyPr>
          <a:lstStyle/>
          <a:p>
            <a:pPr>
              <a:spcBef>
                <a:spcPts val="1200"/>
              </a:spcBef>
            </a:pPr>
            <a:r>
              <a:rPr lang="en-US" sz="2400"/>
              <a:t>The Treasury-bond market responded to rising inflation in 2021.</a:t>
            </a:r>
          </a:p>
          <a:p>
            <a:pPr>
              <a:spcBef>
                <a:spcPts val="1200"/>
              </a:spcBef>
            </a:pPr>
            <a:r>
              <a:rPr lang="en-US" sz="2400"/>
              <a:t>10-Year bond yields rose to 2.0% before the first Fed rate hike in March 2022.</a:t>
            </a:r>
          </a:p>
          <a:p>
            <a:pPr>
              <a:spcBef>
                <a:spcPts val="1200"/>
              </a:spcBef>
            </a:pPr>
            <a:r>
              <a:rPr lang="en-US" sz="2400"/>
              <a:t>Yields peaked at 5.0% in October 2023, retreating to around 3.8% today.</a:t>
            </a:r>
          </a:p>
        </p:txBody>
      </p:sp>
      <p:sp>
        <p:nvSpPr>
          <p:cNvPr id="4" name="TextBox 3"/>
          <p:cNvSpPr txBox="1"/>
          <p:nvPr/>
        </p:nvSpPr>
        <p:spPr>
          <a:xfrm>
            <a:off x="1295400" y="6324600"/>
            <a:ext cx="7315200" cy="369332"/>
          </a:xfrm>
          <a:prstGeom prst="rect">
            <a:avLst/>
          </a:prstGeom>
          <a:noFill/>
        </p:spPr>
        <p:txBody>
          <a:bodyPr wrap="square" rtlCol="0">
            <a:spAutoFit/>
          </a:bodyPr>
          <a:lstStyle/>
          <a:p>
            <a:r>
              <a:rPr lang="en-US"/>
              <a:t>Source: Federal Reserve Economic Data (FRED)</a:t>
            </a:r>
          </a:p>
        </p:txBody>
      </p:sp>
      <p:graphicFrame>
        <p:nvGraphicFramePr>
          <p:cNvPr id="11" name="Content Placeholder 10">
            <a:extLst>
              <a:ext uri="{FF2B5EF4-FFF2-40B4-BE49-F238E27FC236}">
                <a16:creationId xmlns:a16="http://schemas.microsoft.com/office/drawing/2014/main" id="{286B0D8A-1AC8-E106-C53A-DED17E77DDA0}"/>
              </a:ext>
            </a:extLst>
          </p:cNvPr>
          <p:cNvGraphicFramePr>
            <a:graphicFrameLocks noGrp="1"/>
          </p:cNvGraphicFramePr>
          <p:nvPr>
            <p:ph sz="half" idx="1"/>
            <p:extLst>
              <p:ext uri="{D42A27DB-BD31-4B8C-83A1-F6EECF244321}">
                <p14:modId xmlns:p14="http://schemas.microsoft.com/office/powerpoint/2010/main" val="238117190"/>
              </p:ext>
            </p:extLst>
          </p:nvPr>
        </p:nvGraphicFramePr>
        <p:xfrm>
          <a:off x="465138" y="1770063"/>
          <a:ext cx="4038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2071785-38D4-AD02-D446-590B9C5FDAF2}"/>
              </a:ext>
            </a:extLst>
          </p:cNvPr>
          <p:cNvSpPr/>
          <p:nvPr/>
        </p:nvSpPr>
        <p:spPr>
          <a:xfrm>
            <a:off x="3276600" y="3048000"/>
            <a:ext cx="1227138" cy="2514600"/>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67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AsOne/>
      </p:bldGraphic>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a:xfrm>
            <a:off x="457200" y="512064"/>
            <a:ext cx="7772400" cy="914400"/>
          </a:xfrm>
        </p:spPr>
        <p:txBody>
          <a:bodyPr/>
          <a:lstStyle/>
          <a:p>
            <a:r>
              <a:rPr lang="en-US"/>
              <a:t>The 2023 Banking Crisis:</a:t>
            </a:r>
            <a:br>
              <a:rPr lang="en-US"/>
            </a:br>
            <a:r>
              <a:rPr lang="en-US" sz="2800"/>
              <a:t>Deposit Inflows during the Pandemic</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a:xfrm>
            <a:off x="4648200" y="1642730"/>
            <a:ext cx="4267200" cy="5074440"/>
          </a:xfrm>
        </p:spPr>
        <p:txBody>
          <a:bodyPr>
            <a:normAutofit/>
          </a:bodyPr>
          <a:lstStyle/>
          <a:p>
            <a:pPr>
              <a:spcBef>
                <a:spcPts val="1200"/>
              </a:spcBef>
            </a:pPr>
            <a:r>
              <a:rPr lang="en-US" sz="2400"/>
              <a:t>During 2020, total deposits grew by more than $3 Trillion, from $13 Trillion to $16 Trillion.</a:t>
            </a:r>
          </a:p>
          <a:p>
            <a:pPr>
              <a:spcBef>
                <a:spcPts val="1200"/>
              </a:spcBef>
            </a:pPr>
            <a:r>
              <a:rPr lang="en-US" sz="2400"/>
              <a:t>Over $2 trillion of deposit inflows were invested in securities.</a:t>
            </a:r>
          </a:p>
          <a:p>
            <a:pPr>
              <a:spcBef>
                <a:spcPts val="1200"/>
              </a:spcBef>
            </a:pPr>
            <a:r>
              <a:rPr lang="en-US" sz="2400"/>
              <a:t>This raised bank-owned securities by over 50%, from $3.6 trillion in 2019 to $5.6 trillion in 2021.</a:t>
            </a:r>
          </a:p>
          <a:p>
            <a:pPr>
              <a:spcBef>
                <a:spcPts val="1200"/>
              </a:spcBef>
            </a:pPr>
            <a:endParaRPr lang="en-US" sz="2400"/>
          </a:p>
        </p:txBody>
      </p:sp>
      <p:graphicFrame>
        <p:nvGraphicFramePr>
          <p:cNvPr id="6" name="Chart 5">
            <a:extLst>
              <a:ext uri="{FF2B5EF4-FFF2-40B4-BE49-F238E27FC236}">
                <a16:creationId xmlns:a16="http://schemas.microsoft.com/office/drawing/2014/main" id="{1D3B1DCA-CB6B-9579-0195-8214B036EE1D}"/>
              </a:ext>
            </a:extLst>
          </p:cNvPr>
          <p:cNvGraphicFramePr>
            <a:graphicFrameLocks/>
          </p:cNvGraphicFramePr>
          <p:nvPr>
            <p:extLst>
              <p:ext uri="{D42A27DB-BD31-4B8C-83A1-F6EECF244321}">
                <p14:modId xmlns:p14="http://schemas.microsoft.com/office/powerpoint/2010/main" val="2750792732"/>
              </p:ext>
            </p:extLst>
          </p:nvPr>
        </p:nvGraphicFramePr>
        <p:xfrm>
          <a:off x="357326" y="1676400"/>
          <a:ext cx="42672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291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a:xfrm>
            <a:off x="457200" y="512064"/>
            <a:ext cx="7772400" cy="914400"/>
          </a:xfrm>
        </p:spPr>
        <p:txBody>
          <a:bodyPr/>
          <a:lstStyle/>
          <a:p>
            <a:r>
              <a:rPr lang="en-US" dirty="0"/>
              <a:t>The 2023 Banking Crisis:</a:t>
            </a:r>
            <a:br>
              <a:rPr lang="en-US" dirty="0"/>
            </a:br>
            <a:r>
              <a:rPr lang="en-US" sz="2800" dirty="0"/>
              <a:t>Repricing Maturity Expansion </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a:xfrm>
            <a:off x="4648200" y="1642730"/>
            <a:ext cx="4267200" cy="5074440"/>
          </a:xfrm>
        </p:spPr>
        <p:txBody>
          <a:bodyPr>
            <a:normAutofit/>
          </a:bodyPr>
          <a:lstStyle/>
          <a:p>
            <a:pPr>
              <a:spcBef>
                <a:spcPts val="1200"/>
              </a:spcBef>
            </a:pPr>
            <a:r>
              <a:rPr lang="en-US" sz="2400" dirty="0"/>
              <a:t>During 2020 &amp; 2021, Banks, in aggregate, increased interest risk in security portfolios.</a:t>
            </a:r>
          </a:p>
          <a:p>
            <a:pPr>
              <a:spcBef>
                <a:spcPts val="1200"/>
              </a:spcBef>
            </a:pPr>
            <a:r>
              <a:rPr lang="en-US" sz="2400" dirty="0"/>
              <a:t>Prior to 2020, banks, on average, maintained repricing maturities at 7.2 years.</a:t>
            </a:r>
          </a:p>
          <a:p>
            <a:pPr>
              <a:spcBef>
                <a:spcPts val="1200"/>
              </a:spcBef>
            </a:pPr>
            <a:r>
              <a:rPr lang="en-US" sz="2400" dirty="0"/>
              <a:t>At the end of 2021, the average bank repricing maturity was up ~22% to 8.8 years.</a:t>
            </a:r>
          </a:p>
          <a:p>
            <a:pPr>
              <a:spcBef>
                <a:spcPts val="1200"/>
              </a:spcBef>
            </a:pPr>
            <a:endParaRPr lang="en-US" sz="2400" dirty="0"/>
          </a:p>
        </p:txBody>
      </p:sp>
      <p:graphicFrame>
        <p:nvGraphicFramePr>
          <p:cNvPr id="5" name="Chart 4">
            <a:extLst>
              <a:ext uri="{FF2B5EF4-FFF2-40B4-BE49-F238E27FC236}">
                <a16:creationId xmlns:a16="http://schemas.microsoft.com/office/drawing/2014/main" id="{947118C0-4F8D-4E05-8C18-038C0EFAE87E}"/>
              </a:ext>
            </a:extLst>
          </p:cNvPr>
          <p:cNvGraphicFramePr>
            <a:graphicFrameLocks/>
          </p:cNvGraphicFramePr>
          <p:nvPr>
            <p:extLst>
              <p:ext uri="{D42A27DB-BD31-4B8C-83A1-F6EECF244321}">
                <p14:modId xmlns:p14="http://schemas.microsoft.com/office/powerpoint/2010/main" val="1923896616"/>
              </p:ext>
            </p:extLst>
          </p:nvPr>
        </p:nvGraphicFramePr>
        <p:xfrm>
          <a:off x="123825" y="1943100"/>
          <a:ext cx="4629150" cy="3619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54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755D-F352-74E2-F503-6B3037B66B5A}"/>
              </a:ext>
            </a:extLst>
          </p:cNvPr>
          <p:cNvSpPr>
            <a:spLocks noGrp="1"/>
          </p:cNvSpPr>
          <p:nvPr>
            <p:ph type="title"/>
          </p:nvPr>
        </p:nvSpPr>
        <p:spPr/>
        <p:txBody>
          <a:bodyPr/>
          <a:lstStyle/>
          <a:p>
            <a:r>
              <a:rPr lang="en-US" sz="3200"/>
              <a:t>The 2023 Banking Crisis:</a:t>
            </a:r>
            <a:br>
              <a:rPr lang="en-US"/>
            </a:br>
            <a:r>
              <a:rPr lang="en-US"/>
              <a:t>How did rising rates affect banks?</a:t>
            </a:r>
          </a:p>
        </p:txBody>
      </p:sp>
      <p:sp>
        <p:nvSpPr>
          <p:cNvPr id="4" name="Content Placeholder 3">
            <a:extLst>
              <a:ext uri="{FF2B5EF4-FFF2-40B4-BE49-F238E27FC236}">
                <a16:creationId xmlns:a16="http://schemas.microsoft.com/office/drawing/2014/main" id="{06400CD0-4FF0-DA31-7A48-6C83560FED38}"/>
              </a:ext>
            </a:extLst>
          </p:cNvPr>
          <p:cNvSpPr>
            <a:spLocks noGrp="1"/>
          </p:cNvSpPr>
          <p:nvPr>
            <p:ph idx="1"/>
          </p:nvPr>
        </p:nvSpPr>
        <p:spPr/>
        <p:txBody>
          <a:bodyPr>
            <a:noAutofit/>
          </a:bodyPr>
          <a:lstStyle/>
          <a:p>
            <a:pPr>
              <a:spcBef>
                <a:spcPts val="1200"/>
              </a:spcBef>
            </a:pPr>
            <a:r>
              <a:rPr lang="en-US" sz="2600"/>
              <a:t>Banks were caught off guard by rising T-bond yields in 2022-2023.</a:t>
            </a:r>
          </a:p>
          <a:p>
            <a:pPr>
              <a:spcBef>
                <a:spcPts val="1200"/>
              </a:spcBef>
            </a:pPr>
            <a:r>
              <a:rPr lang="en-US" sz="2600"/>
              <a:t>Unrealized losses on securities surged from: </a:t>
            </a:r>
          </a:p>
          <a:p>
            <a:pPr lvl="1">
              <a:spcBef>
                <a:spcPts val="1200"/>
              </a:spcBef>
            </a:pPr>
            <a:r>
              <a:rPr lang="en-US" sz="2400"/>
              <a:t>$28 billion in Q4 2021 to</a:t>
            </a:r>
          </a:p>
          <a:p>
            <a:pPr lvl="1">
              <a:spcBef>
                <a:spcPts val="1200"/>
              </a:spcBef>
            </a:pPr>
            <a:r>
              <a:rPr lang="en-US" sz="2400"/>
              <a:t>$470 billion in Q2 2022 and </a:t>
            </a:r>
          </a:p>
          <a:p>
            <a:pPr lvl="1">
              <a:spcBef>
                <a:spcPts val="1200"/>
              </a:spcBef>
            </a:pPr>
            <a:r>
              <a:rPr lang="en-US" sz="2400"/>
              <a:t>$690 billion in Q3 2022.</a:t>
            </a:r>
          </a:p>
          <a:p>
            <a:pPr>
              <a:spcBef>
                <a:spcPts val="1200"/>
              </a:spcBef>
            </a:pPr>
            <a:r>
              <a:rPr lang="en-US" sz="2600"/>
              <a:t>These losses exceed 50% of regulatory capital at over 500 banks, including 100 banks with more than $1 billion in assets.</a:t>
            </a:r>
          </a:p>
        </p:txBody>
      </p:sp>
    </p:spTree>
    <p:extLst>
      <p:ext uri="{BB962C8B-B14F-4D97-AF65-F5344CB8AC3E}">
        <p14:creationId xmlns:p14="http://schemas.microsoft.com/office/powerpoint/2010/main" val="318689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The 2023 Banking Crisis:</a:t>
            </a:r>
            <a:br>
              <a:rPr lang="en-US"/>
            </a:br>
            <a:r>
              <a:rPr lang="en-US"/>
              <a:t>Silicon Valley Bank</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p:txBody>
          <a:bodyPr>
            <a:noAutofit/>
          </a:bodyPr>
          <a:lstStyle/>
          <a:p>
            <a:pPr>
              <a:spcBef>
                <a:spcPts val="1200"/>
              </a:spcBef>
            </a:pPr>
            <a:r>
              <a:rPr lang="en-US" sz="2600"/>
              <a:t>On the morning of March 10, 2023, regulators unexpectedly closed Silicon Valley Bank, triggering fears of systemic contagion.</a:t>
            </a:r>
          </a:p>
          <a:p>
            <a:pPr>
              <a:spcBef>
                <a:spcPts val="1200"/>
              </a:spcBef>
            </a:pPr>
            <a:r>
              <a:rPr lang="en-US" sz="2600"/>
              <a:t>SVB, the 13th largest U.S. bank with over $200 billion in assets, became the second-largest bank failure in U.S. history.</a:t>
            </a:r>
          </a:p>
          <a:p>
            <a:pPr>
              <a:spcBef>
                <a:spcPts val="1200"/>
              </a:spcBef>
            </a:pPr>
            <a:r>
              <a:rPr lang="en-US" sz="2600"/>
              <a:t>The Friday morning closure hinted at regulatory unpreparedness.</a:t>
            </a:r>
          </a:p>
        </p:txBody>
      </p:sp>
    </p:spTree>
    <p:extLst>
      <p:ext uri="{BB962C8B-B14F-4D97-AF65-F5344CB8AC3E}">
        <p14:creationId xmlns:p14="http://schemas.microsoft.com/office/powerpoint/2010/main" val="121927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The 2023 Banking Crisis:</a:t>
            </a:r>
            <a:br>
              <a:rPr lang="en-US"/>
            </a:br>
            <a:r>
              <a:rPr lang="en-US"/>
              <a:t>Fallout from SVB’s closure</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p:txBody>
          <a:bodyPr>
            <a:normAutofit/>
          </a:bodyPr>
          <a:lstStyle/>
          <a:p>
            <a:pPr>
              <a:spcBef>
                <a:spcPts val="1200"/>
              </a:spcBef>
            </a:pPr>
            <a:r>
              <a:rPr lang="en-US" sz="2600"/>
              <a:t>SVB wasn’t alone in facing unrealized losses and over-reliance on uninsured deposits.</a:t>
            </a:r>
          </a:p>
          <a:p>
            <a:pPr>
              <a:spcBef>
                <a:spcPts val="1200"/>
              </a:spcBef>
            </a:pPr>
            <a:r>
              <a:rPr lang="en-US" sz="2600"/>
              <a:t>Many large regional banks had similar vulnerabilities, which depositors and investors quickly recognized.</a:t>
            </a:r>
          </a:p>
          <a:p>
            <a:pPr>
              <a:spcBef>
                <a:spcPts val="1200"/>
              </a:spcBef>
            </a:pPr>
            <a:r>
              <a:rPr lang="en-US" sz="2600"/>
              <a:t>On March 10, regional bank stocks plummeted, triggering depositor runs at multiple banks.</a:t>
            </a:r>
          </a:p>
        </p:txBody>
      </p:sp>
    </p:spTree>
    <p:extLst>
      <p:ext uri="{BB962C8B-B14F-4D97-AF65-F5344CB8AC3E}">
        <p14:creationId xmlns:p14="http://schemas.microsoft.com/office/powerpoint/2010/main" val="11876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The 2023 Banking Crisis:</a:t>
            </a:r>
            <a:br>
              <a:rPr lang="en-US"/>
            </a:br>
            <a:r>
              <a:rPr lang="en-US"/>
              <a:t>Fallout from SVB’s closure</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p:txBody>
          <a:bodyPr>
            <a:normAutofit/>
          </a:bodyPr>
          <a:lstStyle/>
          <a:p>
            <a:pPr>
              <a:spcBef>
                <a:spcPts val="1200"/>
              </a:spcBef>
            </a:pPr>
            <a:r>
              <a:rPr lang="en-US" sz="2600"/>
              <a:t>Signature Bank of NY, the 19th largest U.S. bank with $100 billion in assets, catered to crypto businesses.</a:t>
            </a:r>
          </a:p>
          <a:p>
            <a:pPr lvl="1">
              <a:spcBef>
                <a:spcPts val="1200"/>
              </a:spcBef>
            </a:pPr>
            <a:r>
              <a:rPr lang="en-US" sz="2400"/>
              <a:t>Regulators closed the bank on March 12, making it the third-largest bank failure in U.S. history.</a:t>
            </a:r>
          </a:p>
          <a:p>
            <a:pPr>
              <a:spcBef>
                <a:spcPts val="1200"/>
              </a:spcBef>
            </a:pPr>
            <a:r>
              <a:rPr lang="en-US" sz="2600"/>
              <a:t>First Republic Bank, the 12th largest U.S. bank with $212 billion in assets, had significant real estate exposure.</a:t>
            </a:r>
          </a:p>
          <a:p>
            <a:pPr lvl="1">
              <a:spcBef>
                <a:spcPts val="1200"/>
              </a:spcBef>
            </a:pPr>
            <a:r>
              <a:rPr lang="en-US" sz="2400"/>
              <a:t>Regulators closed FRB on May 1, marking FRB the second largest bank failure in U.S. history.</a:t>
            </a:r>
          </a:p>
          <a:p>
            <a:pPr lvl="1">
              <a:spcBef>
                <a:spcPts val="1200"/>
              </a:spcBef>
            </a:pPr>
            <a:endParaRPr lang="en-US" sz="2400"/>
          </a:p>
          <a:p>
            <a:pPr>
              <a:spcBef>
                <a:spcPts val="1200"/>
              </a:spcBef>
            </a:pPr>
            <a:endParaRPr lang="en-US" sz="2600"/>
          </a:p>
        </p:txBody>
      </p:sp>
    </p:spTree>
    <p:extLst>
      <p:ext uri="{BB962C8B-B14F-4D97-AF65-F5344CB8AC3E}">
        <p14:creationId xmlns:p14="http://schemas.microsoft.com/office/powerpoint/2010/main" val="10324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772400" cy="1975104"/>
          </a:xfrm>
        </p:spPr>
        <p:txBody>
          <a:bodyPr/>
          <a:lstStyle/>
          <a:p>
            <a:pPr algn="ctr"/>
            <a:r>
              <a:rPr lang="en-US" sz="3600">
                <a:latin typeface="+mn-lt"/>
              </a:rPr>
              <a:t>Revenge of the S&amp;Ls:</a:t>
            </a:r>
            <a:br>
              <a:rPr lang="en-US" sz="3600">
                <a:latin typeface="+mn-lt"/>
              </a:rPr>
            </a:br>
            <a:r>
              <a:rPr lang="en-US" sz="3600">
                <a:latin typeface="+mn-lt"/>
              </a:rPr>
              <a:t>How Banks Lost a Half Trillion Dollars during 2022</a:t>
            </a:r>
            <a:br>
              <a:rPr lang="en-US" sz="3600">
                <a:latin typeface="+mn-lt"/>
              </a:rPr>
            </a:br>
            <a:endParaRPr lang="en-US" sz="3600">
              <a:latin typeface="+mn-lt"/>
            </a:endParaRPr>
          </a:p>
        </p:txBody>
      </p:sp>
      <p:sp>
        <p:nvSpPr>
          <p:cNvPr id="3" name="Subtitle 2"/>
          <p:cNvSpPr>
            <a:spLocks noGrp="1"/>
          </p:cNvSpPr>
          <p:nvPr>
            <p:ph type="subTitle" idx="1"/>
          </p:nvPr>
        </p:nvSpPr>
        <p:spPr>
          <a:xfrm>
            <a:off x="2019300" y="2743200"/>
            <a:ext cx="5562600" cy="3581400"/>
          </a:xfrm>
        </p:spPr>
        <p:txBody>
          <a:bodyPr>
            <a:normAutofit/>
          </a:bodyPr>
          <a:lstStyle/>
          <a:p>
            <a:pPr algn="ctr"/>
            <a:r>
              <a:rPr lang="en-US" sz="1600"/>
              <a:t>Rebel A. Cole</a:t>
            </a:r>
          </a:p>
          <a:p>
            <a:pPr algn="ctr"/>
            <a:r>
              <a:rPr lang="en-US" sz="1600"/>
              <a:t>Florida Atlantic University</a:t>
            </a:r>
          </a:p>
          <a:p>
            <a:pPr algn="ctr"/>
            <a:endParaRPr lang="en-US" sz="1600"/>
          </a:p>
          <a:p>
            <a:pPr algn="ctr"/>
            <a:r>
              <a:rPr lang="en-US" sz="1600"/>
              <a:t>Brian Silverstein</a:t>
            </a:r>
          </a:p>
          <a:p>
            <a:pPr algn="ctr"/>
            <a:r>
              <a:rPr lang="en-US" sz="1600"/>
              <a:t>University of South Carolina</a:t>
            </a:r>
          </a:p>
          <a:p>
            <a:pPr algn="ctr"/>
            <a:endParaRPr lang="en-US" sz="1600"/>
          </a:p>
          <a:p>
            <a:pPr algn="ctr"/>
            <a:r>
              <a:rPr lang="en-US" sz="1600"/>
              <a:t>Jon R. Taylor</a:t>
            </a:r>
          </a:p>
          <a:p>
            <a:pPr algn="ctr"/>
            <a:r>
              <a:rPr lang="en-US" sz="1600"/>
              <a:t>Michigan State University</a:t>
            </a:r>
          </a:p>
          <a:p>
            <a:pPr algn="ctr"/>
            <a:endParaRPr lang="en-US" sz="1600"/>
          </a:p>
          <a:p>
            <a:pPr algn="ctr"/>
            <a:r>
              <a:rPr lang="en-US" sz="1600"/>
              <a:t>Susan M. Wachter</a:t>
            </a:r>
          </a:p>
          <a:p>
            <a:pPr algn="ctr"/>
            <a:r>
              <a:rPr lang="en-US" sz="1600"/>
              <a:t>University of Pennsylvania</a:t>
            </a:r>
          </a:p>
          <a:p>
            <a:pPr algn="ctr"/>
            <a:endParaRPr lang="en-US" sz="1600"/>
          </a:p>
          <a:p>
            <a:pPr algn="ctr"/>
            <a:r>
              <a:rPr lang="en-US" sz="1600"/>
              <a:t>Lawrence J. White</a:t>
            </a:r>
          </a:p>
          <a:p>
            <a:pPr algn="ctr"/>
            <a:r>
              <a:rPr lang="en-US" sz="1600"/>
              <a:t>New York University</a:t>
            </a:r>
          </a:p>
          <a:p>
            <a:pPr algn="ctr"/>
            <a:endParaRPr lang="en-US" sz="1600"/>
          </a:p>
        </p:txBody>
      </p:sp>
    </p:spTree>
    <p:extLst>
      <p:ext uri="{BB962C8B-B14F-4D97-AF65-F5344CB8AC3E}">
        <p14:creationId xmlns:p14="http://schemas.microsoft.com/office/powerpoint/2010/main" val="17704193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The 2023 Banking Crisis:</a:t>
            </a:r>
            <a:br>
              <a:rPr lang="en-US"/>
            </a:br>
            <a:r>
              <a:rPr lang="en-US"/>
              <a:t>Residential Mortgages</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a:xfrm>
            <a:off x="914400" y="1783560"/>
            <a:ext cx="7772400" cy="4845840"/>
          </a:xfrm>
        </p:spPr>
        <p:txBody>
          <a:bodyPr>
            <a:normAutofit/>
          </a:bodyPr>
          <a:lstStyle/>
          <a:p>
            <a:pPr>
              <a:spcBef>
                <a:spcPts val="1200"/>
              </a:spcBef>
            </a:pPr>
            <a:r>
              <a:rPr lang="en-US" sz="2600"/>
              <a:t>Rising interest rates have devalued both banks' security portfolios and their $2.5 trillion in residential mortgages (primarily 30-year fixed-rate).</a:t>
            </a:r>
          </a:p>
          <a:p>
            <a:pPr>
              <a:spcBef>
                <a:spcPts val="1200"/>
              </a:spcBef>
            </a:pPr>
            <a:r>
              <a:rPr lang="en-US" sz="2600"/>
              <a:t>As of Q2 2024, unrealized losses on these mortgages could reach an additional $250 billion, based on RMBS loss trends.</a:t>
            </a:r>
          </a:p>
        </p:txBody>
      </p:sp>
    </p:spTree>
    <p:extLst>
      <p:ext uri="{BB962C8B-B14F-4D97-AF65-F5344CB8AC3E}">
        <p14:creationId xmlns:p14="http://schemas.microsoft.com/office/powerpoint/2010/main" val="419319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The 2023 Banking Crisis:</a:t>
            </a:r>
            <a:br>
              <a:rPr lang="en-US"/>
            </a:br>
            <a:r>
              <a:rPr lang="en-US"/>
              <a:t>Commercial Mortgages</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p:txBody>
          <a:bodyPr>
            <a:normAutofit/>
          </a:bodyPr>
          <a:lstStyle/>
          <a:p>
            <a:pPr>
              <a:spcBef>
                <a:spcPts val="1200"/>
              </a:spcBef>
            </a:pPr>
            <a:r>
              <a:rPr lang="en-US" sz="2600"/>
              <a:t>Rising interest rates are expected to cause significant losses on banks' $2.5 trillion commercial mortgage portfolios.</a:t>
            </a:r>
          </a:p>
          <a:p>
            <a:pPr>
              <a:spcBef>
                <a:spcPts val="1200"/>
              </a:spcBef>
            </a:pPr>
            <a:r>
              <a:rPr lang="en-US" sz="2600"/>
              <a:t>These typically have 5-year terms, with half maturing in the next 24 months, requiring refinancing.</a:t>
            </a:r>
          </a:p>
          <a:p>
            <a:pPr>
              <a:spcBef>
                <a:spcPts val="1200"/>
              </a:spcBef>
            </a:pPr>
            <a:r>
              <a:rPr lang="en-US" sz="2600"/>
              <a:t>Existing rates of 3-4% have risen to 7-10%, rendering many properties cash-flow negative.</a:t>
            </a:r>
          </a:p>
        </p:txBody>
      </p:sp>
    </p:spTree>
    <p:extLst>
      <p:ext uri="{BB962C8B-B14F-4D97-AF65-F5344CB8AC3E}">
        <p14:creationId xmlns:p14="http://schemas.microsoft.com/office/powerpoint/2010/main" val="24575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The 2023 Banking Crisis:</a:t>
            </a:r>
            <a:br>
              <a:rPr lang="en-US"/>
            </a:br>
            <a:r>
              <a:rPr lang="en-US"/>
              <a:t>Commercial Real Estate Appreciation</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sz="half" idx="1"/>
          </p:nvPr>
        </p:nvSpPr>
        <p:spPr>
          <a:xfrm>
            <a:off x="4876800" y="1524000"/>
            <a:ext cx="4038600" cy="5029200"/>
          </a:xfrm>
        </p:spPr>
        <p:txBody>
          <a:bodyPr>
            <a:normAutofit/>
          </a:bodyPr>
          <a:lstStyle/>
          <a:p>
            <a:pPr>
              <a:spcBef>
                <a:spcPts val="1200"/>
              </a:spcBef>
            </a:pPr>
            <a:r>
              <a:rPr lang="en-US" sz="2200"/>
              <a:t>This chart shows the quarterly change in CRE property values based upon the benchmark NCREIF index.</a:t>
            </a:r>
          </a:p>
          <a:p>
            <a:pPr>
              <a:spcBef>
                <a:spcPts val="1200"/>
              </a:spcBef>
            </a:pPr>
            <a:r>
              <a:rPr lang="en-US" sz="2200"/>
              <a:t>Note that property values have only fallen three times in the past  45 years:</a:t>
            </a:r>
          </a:p>
          <a:p>
            <a:pPr lvl="1">
              <a:spcBef>
                <a:spcPts val="1200"/>
              </a:spcBef>
            </a:pPr>
            <a:r>
              <a:rPr lang="en-US" sz="2200"/>
              <a:t>Early 1990s</a:t>
            </a:r>
          </a:p>
          <a:p>
            <a:pPr lvl="1">
              <a:spcBef>
                <a:spcPts val="1200"/>
              </a:spcBef>
            </a:pPr>
            <a:r>
              <a:rPr lang="en-US" sz="2200"/>
              <a:t>2008-2009</a:t>
            </a:r>
          </a:p>
          <a:p>
            <a:pPr lvl="1">
              <a:spcBef>
                <a:spcPts val="1200"/>
              </a:spcBef>
            </a:pPr>
            <a:r>
              <a:rPr lang="en-US" sz="2200"/>
              <a:t>2022-2023</a:t>
            </a:r>
          </a:p>
        </p:txBody>
      </p:sp>
      <p:graphicFrame>
        <p:nvGraphicFramePr>
          <p:cNvPr id="6" name="Object 5">
            <a:extLst>
              <a:ext uri="{FF2B5EF4-FFF2-40B4-BE49-F238E27FC236}">
                <a16:creationId xmlns:a16="http://schemas.microsoft.com/office/drawing/2014/main" id="{3A9E0FBE-0D48-050E-570D-BD2685985195}"/>
              </a:ext>
            </a:extLst>
          </p:cNvPr>
          <p:cNvGraphicFramePr>
            <a:graphicFrameLocks noChangeAspect="1"/>
          </p:cNvGraphicFramePr>
          <p:nvPr>
            <p:extLst>
              <p:ext uri="{D42A27DB-BD31-4B8C-83A1-F6EECF244321}">
                <p14:modId xmlns:p14="http://schemas.microsoft.com/office/powerpoint/2010/main" val="716279731"/>
              </p:ext>
            </p:extLst>
          </p:nvPr>
        </p:nvGraphicFramePr>
        <p:xfrm>
          <a:off x="188995" y="1544637"/>
          <a:ext cx="4786504" cy="4170363"/>
        </p:xfrm>
        <a:graphic>
          <a:graphicData uri="http://schemas.openxmlformats.org/presentationml/2006/ole">
            <mc:AlternateContent xmlns:mc="http://schemas.openxmlformats.org/markup-compatibility/2006">
              <mc:Choice xmlns:v="urn:schemas-microsoft-com:vml" Requires="v">
                <p:oleObj name="Worksheet" r:id="rId2" imgW="11782398" imgH="8553392" progId="Excel.Sheet.12">
                  <p:embed/>
                </p:oleObj>
              </mc:Choice>
              <mc:Fallback>
                <p:oleObj name="Worksheet" r:id="rId2" imgW="11782398" imgH="8553392" progId="Excel.Sheet.12">
                  <p:embed/>
                  <p:pic>
                    <p:nvPicPr>
                      <p:cNvPr id="6" name="Object 5">
                        <a:extLst>
                          <a:ext uri="{FF2B5EF4-FFF2-40B4-BE49-F238E27FC236}">
                            <a16:creationId xmlns:a16="http://schemas.microsoft.com/office/drawing/2014/main" id="{3A9E0FBE-0D48-050E-570D-BD2685985195}"/>
                          </a:ext>
                        </a:extLst>
                      </p:cNvPr>
                      <p:cNvPicPr/>
                      <p:nvPr/>
                    </p:nvPicPr>
                    <p:blipFill>
                      <a:blip r:embed="rId3"/>
                      <a:stretch>
                        <a:fillRect/>
                      </a:stretch>
                    </p:blipFill>
                    <p:spPr>
                      <a:xfrm>
                        <a:off x="188995" y="1544637"/>
                        <a:ext cx="4786504" cy="4170363"/>
                      </a:xfrm>
                      <a:prstGeom prst="rect">
                        <a:avLst/>
                      </a:prstGeom>
                    </p:spPr>
                  </p:pic>
                </p:oleObj>
              </mc:Fallback>
            </mc:AlternateContent>
          </a:graphicData>
        </a:graphic>
      </p:graphicFrame>
    </p:spTree>
    <p:extLst>
      <p:ext uri="{BB962C8B-B14F-4D97-AF65-F5344CB8AC3E}">
        <p14:creationId xmlns:p14="http://schemas.microsoft.com/office/powerpoint/2010/main" val="22620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The 2023 Banking Crisis:</a:t>
            </a:r>
            <a:br>
              <a:rPr lang="en-US"/>
            </a:br>
            <a:r>
              <a:rPr lang="en-US"/>
              <a:t>Commercial Mortgages</a:t>
            </a:r>
          </a:p>
        </p:txBody>
      </p:sp>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a:xfrm>
            <a:off x="914400" y="1783560"/>
            <a:ext cx="7772400" cy="4845840"/>
          </a:xfrm>
        </p:spPr>
        <p:txBody>
          <a:bodyPr>
            <a:normAutofit/>
          </a:bodyPr>
          <a:lstStyle/>
          <a:p>
            <a:pPr>
              <a:spcBef>
                <a:spcPts val="1200"/>
              </a:spcBef>
            </a:pPr>
            <a:r>
              <a:rPr lang="en-US" sz="2600"/>
              <a:t>Of the 156 banks with more than $10 billion in assets, 50 have CRE exposure greater than 300% of their regulatory capital.</a:t>
            </a:r>
          </a:p>
          <a:p>
            <a:pPr>
              <a:spcBef>
                <a:spcPts val="1200"/>
              </a:spcBef>
            </a:pPr>
            <a:r>
              <a:rPr lang="en-US" sz="2600"/>
              <a:t>Among all 4,697 banks:</a:t>
            </a:r>
          </a:p>
          <a:p>
            <a:pPr lvl="1">
              <a:spcBef>
                <a:spcPts val="1200"/>
              </a:spcBef>
            </a:pPr>
            <a:r>
              <a:rPr lang="en-US" sz="2400"/>
              <a:t>1,646 have CRE exposure greater than 300%</a:t>
            </a:r>
          </a:p>
          <a:p>
            <a:pPr lvl="1">
              <a:spcBef>
                <a:spcPts val="1200"/>
              </a:spcBef>
            </a:pPr>
            <a:r>
              <a:rPr lang="en-US" sz="2400"/>
              <a:t>899 have exposures greater than 400%, and </a:t>
            </a:r>
          </a:p>
          <a:p>
            <a:pPr lvl="1">
              <a:spcBef>
                <a:spcPts val="1200"/>
              </a:spcBef>
            </a:pPr>
            <a:r>
              <a:rPr lang="en-US" sz="2400"/>
              <a:t>404 have exposures greater than 500%.</a:t>
            </a:r>
          </a:p>
          <a:p>
            <a:pPr>
              <a:spcBef>
                <a:spcPts val="1200"/>
              </a:spcBef>
            </a:pPr>
            <a:r>
              <a:rPr lang="en-US" sz="2600"/>
              <a:t>Regulators consider 300% to be excessive asset concentration.</a:t>
            </a:r>
          </a:p>
          <a:p>
            <a:endParaRPr lang="en-US"/>
          </a:p>
        </p:txBody>
      </p:sp>
    </p:spTree>
    <p:extLst>
      <p:ext uri="{BB962C8B-B14F-4D97-AF65-F5344CB8AC3E}">
        <p14:creationId xmlns:p14="http://schemas.microsoft.com/office/powerpoint/2010/main" val="8556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Methodology: </a:t>
            </a:r>
            <a:br>
              <a:rPr lang="en-US"/>
            </a:br>
            <a:r>
              <a:rPr lang="en-US"/>
              <a:t>Unrealized Securities Losses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a:xfrm>
                <a:off x="914400" y="1773936"/>
                <a:ext cx="7772400" cy="4572000"/>
              </a:xfrm>
            </p:spPr>
            <p:txBody>
              <a:bodyPr>
                <a:normAutofit/>
              </a:bodyPr>
              <a:lstStyle/>
              <a:p>
                <a:r>
                  <a:rPr lang="en-US" sz="2600"/>
                  <a:t>We estimate a series of OLS regressions where the dependent variable is the ratio of unrealized securities losses to total assets and the explanatory variables are bank portfolio allocations of their assets to different types of securities and mortgages:</a:t>
                </a:r>
              </a:p>
              <a:p>
                <a:pPr marL="68580" indent="0">
                  <a:buNone/>
                </a:pPr>
                <a:r>
                  <a:rPr lang="en-US" sz="2400"/>
                  <a:t>	</a:t>
                </a:r>
                <a14:m>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𝑙𝑜𝑠𝑠</m:t>
                        </m:r>
                        <m:r>
                          <a:rPr lang="en-US" sz="2400" i="1" dirty="0">
                            <a:latin typeface="Cambria Math" panose="02040503050406030204" pitchFamily="18" charset="0"/>
                          </a:rPr>
                          <m:t> </m:t>
                        </m:r>
                        <m:r>
                          <a:rPr lang="en-US" sz="2400" i="1" dirty="0">
                            <a:latin typeface="Cambria Math" panose="02040503050406030204" pitchFamily="18" charset="0"/>
                          </a:rPr>
                          <m:t>𝑟𝑎𝑡𝑖𝑜</m:t>
                        </m:r>
                      </m:e>
                      <m:sub>
                        <m:r>
                          <a:rPr lang="en-US" sz="2400" b="0" i="1" dirty="0" smtClean="0">
                            <a:latin typeface="Cambria Math" panose="02040503050406030204" pitchFamily="18" charset="0"/>
                          </a:rPr>
                          <m:t>𝑖</m:t>
                        </m:r>
                      </m:sub>
                    </m:sSub>
                    <m:r>
                      <a:rPr lang="en-US" sz="2400" i="1" dirty="0">
                        <a:latin typeface="Cambria Math" panose="02040503050406030204" pitchFamily="18" charset="0"/>
                      </a:rPr>
                      <m:t>= 	</m:t>
                    </m:r>
                    <m:r>
                      <a:rPr lang="en-US" sz="2400" i="1" dirty="0">
                        <a:latin typeface="Cambria Math" panose="02040503050406030204" pitchFamily="18" charset="0"/>
                      </a:rPr>
                      <m:t>𝛽</m:t>
                    </m:r>
                    <m:r>
                      <a:rPr lang="en-US" sz="2400" i="1" baseline="-25000" dirty="0">
                        <a:latin typeface="Cambria Math" panose="02040503050406030204" pitchFamily="18" charset="0"/>
                      </a:rPr>
                      <m:t>0</m:t>
                    </m:r>
                    <m:r>
                      <a:rPr lang="en-US" sz="2400" i="1" dirty="0">
                        <a:latin typeface="Cambria Math" panose="02040503050406030204" pitchFamily="18" charset="0"/>
                      </a:rPr>
                      <m:t> </m:t>
                    </m:r>
                  </m:oMath>
                </a14:m>
                <a:endParaRPr lang="en-US" sz="2400"/>
              </a:p>
              <a:p>
                <a:pPr marL="1774825" indent="0">
                  <a:buNone/>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 </m:t>
                      </m:r>
                      <m:r>
                        <a:rPr lang="en-US" sz="2400" i="1" dirty="0" smtClean="0">
                          <a:latin typeface="Cambria Math" panose="02040503050406030204" pitchFamily="18" charset="0"/>
                        </a:rPr>
                        <m:t>𝛽</m:t>
                      </m:r>
                      <m:r>
                        <a:rPr lang="en-US" sz="2400" i="1" baseline="-25000" dirty="0">
                          <a:latin typeface="Cambria Math" panose="02040503050406030204" pitchFamily="18" charset="0"/>
                        </a:rPr>
                        <m:t>1</m:t>
                      </m:r>
                      <m:r>
                        <a:rPr lang="en-US" sz="2400" i="1" dirty="0" smtClean="0">
                          <a:latin typeface="Cambria Math" panose="02040503050406030204" pitchFamily="18" charset="0"/>
                        </a:rPr>
                        <m:t>×</m:t>
                      </m:r>
                      <m:r>
                        <a:rPr lang="en-US" sz="2400" i="1" dirty="0" err="1">
                          <a:latin typeface="Cambria Math" panose="02040503050406030204" pitchFamily="18" charset="0"/>
                        </a:rPr>
                        <m:t>𝑡𝑟𝑒𝑎𝑠𝑒𝑐𝑡𝑎</m:t>
                      </m:r>
                      <m:r>
                        <a:rPr lang="en-US" sz="2400" i="1" baseline="-25000" dirty="0">
                          <a:latin typeface="Cambria Math" panose="02040503050406030204" pitchFamily="18" charset="0"/>
                        </a:rPr>
                        <m:t>𝑖</m:t>
                      </m:r>
                      <m:r>
                        <a:rPr lang="en-US" sz="2400" i="1" dirty="0">
                          <a:latin typeface="Cambria Math" panose="02040503050406030204" pitchFamily="18" charset="0"/>
                        </a:rPr>
                        <m:t> +</m:t>
                      </m:r>
                      <m:r>
                        <a:rPr lang="en-US" sz="2400" i="1" dirty="0">
                          <a:latin typeface="Cambria Math" panose="02040503050406030204" pitchFamily="18" charset="0"/>
                        </a:rPr>
                        <m:t>𝛽</m:t>
                      </m:r>
                      <m:r>
                        <a:rPr lang="en-US" sz="2400" i="1" baseline="-25000" dirty="0">
                          <a:latin typeface="Cambria Math" panose="02040503050406030204" pitchFamily="18" charset="0"/>
                        </a:rPr>
                        <m:t>2</m:t>
                      </m:r>
                      <m:r>
                        <a:rPr lang="en-US" sz="2400" i="1" dirty="0">
                          <a:latin typeface="Cambria Math" panose="02040503050406030204" pitchFamily="18" charset="0"/>
                        </a:rPr>
                        <m:t>×</m:t>
                      </m:r>
                      <m:r>
                        <a:rPr lang="en-US" sz="2400" i="1" dirty="0" err="1">
                          <a:latin typeface="Cambria Math" panose="02040503050406030204" pitchFamily="18" charset="0"/>
                        </a:rPr>
                        <m:t>𝑚𝑢𝑛𝑖𝑠𝑒𝑐𝑡𝑎</m:t>
                      </m:r>
                      <m:r>
                        <a:rPr lang="en-US" sz="2400" i="1" baseline="-25000" dirty="0">
                          <a:latin typeface="Cambria Math" panose="02040503050406030204" pitchFamily="18" charset="0"/>
                        </a:rPr>
                        <m:t>𝑖</m:t>
                      </m:r>
                    </m:oMath>
                  </m:oMathPara>
                </a14:m>
                <a:endParaRPr lang="en-US" sz="2400" i="1" baseline="-25000">
                  <a:latin typeface="Cambria Math" panose="02040503050406030204" pitchFamily="18" charset="0"/>
                </a:endParaRPr>
              </a:p>
              <a:p>
                <a:pPr marL="1774825" indent="0">
                  <a:buNone/>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i="1" dirty="0" smtClean="0">
                          <a:latin typeface="Cambria Math" panose="02040503050406030204" pitchFamily="18" charset="0"/>
                        </a:rPr>
                        <m:t> </m:t>
                      </m:r>
                      <m:r>
                        <a:rPr lang="en-US" sz="2400" i="1" dirty="0" smtClean="0">
                          <a:latin typeface="Cambria Math" panose="02040503050406030204" pitchFamily="18" charset="0"/>
                        </a:rPr>
                        <m:t>𝛽</m:t>
                      </m:r>
                      <m:r>
                        <a:rPr lang="en-US" sz="2400" i="1" baseline="-25000" dirty="0">
                          <a:latin typeface="Cambria Math" panose="02040503050406030204" pitchFamily="18" charset="0"/>
                        </a:rPr>
                        <m:t>3</m:t>
                      </m:r>
                      <m:r>
                        <a:rPr lang="en-US" sz="2400" i="1" dirty="0">
                          <a:latin typeface="Cambria Math" panose="02040503050406030204" pitchFamily="18" charset="0"/>
                        </a:rPr>
                        <m:t>×</m:t>
                      </m:r>
                      <m:r>
                        <a:rPr lang="en-US" sz="2400" i="1" dirty="0" err="1">
                          <a:latin typeface="Cambria Math" panose="02040503050406030204" pitchFamily="18" charset="0"/>
                        </a:rPr>
                        <m:t>𝑟𝑚𝑏𝑠𝑡𝑎</m:t>
                      </m:r>
                      <m:r>
                        <a:rPr lang="en-US" sz="2400" i="1" baseline="-25000" dirty="0">
                          <a:latin typeface="Cambria Math" panose="02040503050406030204" pitchFamily="18" charset="0"/>
                        </a:rPr>
                        <m:t>𝑖</m:t>
                      </m:r>
                      <m:r>
                        <a:rPr lang="en-US" sz="2400" b="0" i="1" dirty="0" smtClean="0">
                          <a:latin typeface="Cambria Math" panose="02040503050406030204" pitchFamily="18" charset="0"/>
                        </a:rPr>
                        <m:t>+</m:t>
                      </m:r>
                      <m:r>
                        <a:rPr lang="en-US" sz="2400" i="1" dirty="0">
                          <a:latin typeface="Cambria Math" panose="02040503050406030204" pitchFamily="18" charset="0"/>
                        </a:rPr>
                        <m:t>𝛽</m:t>
                      </m:r>
                      <m:r>
                        <a:rPr lang="en-US" sz="2400" i="1" baseline="-25000" dirty="0">
                          <a:latin typeface="Cambria Math" panose="02040503050406030204" pitchFamily="18" charset="0"/>
                        </a:rPr>
                        <m:t>4</m:t>
                      </m:r>
                      <m:r>
                        <a:rPr lang="en-US" sz="2400" i="1" dirty="0">
                          <a:latin typeface="Cambria Math" panose="02040503050406030204" pitchFamily="18" charset="0"/>
                        </a:rPr>
                        <m:t>×</m:t>
                      </m:r>
                      <m:r>
                        <a:rPr lang="en-US" sz="2400" i="1" dirty="0" err="1">
                          <a:latin typeface="Cambria Math" panose="02040503050406030204" pitchFamily="18" charset="0"/>
                        </a:rPr>
                        <m:t>𝑐𝑚𝑏𝑠𝑡𝑎</m:t>
                      </m:r>
                      <m:r>
                        <a:rPr lang="en-US" sz="2400" i="1" baseline="-25000" dirty="0">
                          <a:latin typeface="Cambria Math" panose="02040503050406030204" pitchFamily="18" charset="0"/>
                        </a:rPr>
                        <m:t>𝑖</m:t>
                      </m:r>
                    </m:oMath>
                  </m:oMathPara>
                </a14:m>
                <a:endParaRPr lang="en-US" sz="2400" i="1" baseline="-25000">
                  <a:latin typeface="Cambria Math" panose="02040503050406030204" pitchFamily="18" charset="0"/>
                </a:endParaRPr>
              </a:p>
              <a:p>
                <a:pPr marL="1774825" indent="0">
                  <a:buNone/>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𝛽</m:t>
                      </m:r>
                      <m:r>
                        <a:rPr lang="en-US" sz="2400" i="1" baseline="-25000" dirty="0">
                          <a:latin typeface="Cambria Math" panose="02040503050406030204" pitchFamily="18" charset="0"/>
                        </a:rPr>
                        <m:t>5</m:t>
                      </m:r>
                      <m:r>
                        <a:rPr lang="en-US" sz="2400" i="1" dirty="0">
                          <a:latin typeface="Cambria Math" panose="02040503050406030204" pitchFamily="18" charset="0"/>
                        </a:rPr>
                        <m:t>×</m:t>
                      </m:r>
                      <m:r>
                        <a:rPr lang="en-US" sz="2400" i="1" dirty="0" err="1">
                          <a:latin typeface="Cambria Math" panose="02040503050406030204" pitchFamily="18" charset="0"/>
                        </a:rPr>
                        <m:t>𝑟𝑒𝑠𝑚𝑜𝑟𝑡𝑡𝑎</m:t>
                      </m:r>
                      <m:r>
                        <a:rPr lang="en-US" sz="2400" i="1" baseline="-25000" dirty="0">
                          <a:latin typeface="Cambria Math" panose="02040503050406030204" pitchFamily="18" charset="0"/>
                        </a:rPr>
                        <m:t>𝑖</m:t>
                      </m:r>
                      <m:r>
                        <a:rPr lang="en-US" sz="2400" i="1" dirty="0">
                          <a:latin typeface="Cambria Math" panose="02040503050406030204" pitchFamily="18" charset="0"/>
                        </a:rPr>
                        <m:t> +</m:t>
                      </m:r>
                      <m:r>
                        <a:rPr lang="en-US" sz="2400" i="1" dirty="0">
                          <a:latin typeface="Cambria Math" panose="02040503050406030204" pitchFamily="18" charset="0"/>
                        </a:rPr>
                        <m:t>𝛽</m:t>
                      </m:r>
                      <m:r>
                        <a:rPr lang="en-US" sz="2400" i="1" baseline="-25000" dirty="0">
                          <a:latin typeface="Cambria Math" panose="02040503050406030204" pitchFamily="18" charset="0"/>
                        </a:rPr>
                        <m:t>6</m:t>
                      </m:r>
                      <m:r>
                        <a:rPr lang="en-US" sz="2400" i="1" dirty="0">
                          <a:latin typeface="Cambria Math" panose="02040503050406030204" pitchFamily="18" charset="0"/>
                        </a:rPr>
                        <m:t>×</m:t>
                      </m:r>
                      <m:r>
                        <a:rPr lang="en-US" sz="2400" i="1" dirty="0" err="1">
                          <a:latin typeface="Cambria Math" panose="02040503050406030204" pitchFamily="18" charset="0"/>
                        </a:rPr>
                        <m:t>𝑐𝑟𝑒𝑚𝑜𝑟𝑡𝑡𝑎</m:t>
                      </m:r>
                      <m:r>
                        <a:rPr lang="en-US" sz="2400" i="1" baseline="-25000" dirty="0">
                          <a:latin typeface="Cambria Math" panose="02040503050406030204" pitchFamily="18" charset="0"/>
                        </a:rPr>
                        <m:t>𝑖</m:t>
                      </m:r>
                      <m:r>
                        <a:rPr lang="en-US" sz="2400" b="0" i="1" dirty="0" smtClean="0">
                          <a:latin typeface="Cambria Math" panose="02040503050406030204" pitchFamily="18" charset="0"/>
                        </a:rPr>
                        <m:t>+</m:t>
                      </m:r>
                      <m:r>
                        <a:rPr lang="en-US" sz="2400" i="1" dirty="0" smtClean="0">
                          <a:latin typeface="Cambria Math" panose="02040503050406030204" pitchFamily="18" charset="0"/>
                        </a:rPr>
                        <m:t>𝑒</m:t>
                      </m:r>
                      <m:r>
                        <a:rPr lang="en-US" sz="2400" i="1" baseline="-25000" dirty="0">
                          <a:latin typeface="Cambria Math" panose="02040503050406030204" pitchFamily="18" charset="0"/>
                        </a:rPr>
                        <m:t>𝑖</m:t>
                      </m:r>
                      <m:r>
                        <a:rPr lang="en-US" sz="2400" i="1" dirty="0">
                          <a:latin typeface="Cambria Math" panose="02040503050406030204" pitchFamily="18" charset="0"/>
                        </a:rPr>
                        <m:t>                                                  </m:t>
                      </m:r>
                    </m:oMath>
                  </m:oMathPara>
                </a14:m>
                <a:endParaRPr lang="en-US" sz="2400"/>
              </a:p>
            </p:txBody>
          </p:sp>
        </mc:Choice>
        <mc:Fallback xmlns="">
          <p:sp>
            <p:nvSpPr>
              <p:cNvPr id="3" name="Content Placeholder 2">
                <a:extLst>
                  <a:ext uri="{FF2B5EF4-FFF2-40B4-BE49-F238E27FC236}">
                    <a16:creationId xmlns:a16="http://schemas.microsoft.com/office/drawing/2014/main" id="{4B84395E-F5CF-9ED3-DC3A-E0A61B33BF6D}"/>
                  </a:ext>
                </a:extLst>
              </p:cNvPr>
              <p:cNvSpPr>
                <a:spLocks noGrp="1" noRot="1" noChangeAspect="1" noMove="1" noResize="1" noEditPoints="1" noAdjustHandles="1" noChangeArrowheads="1" noChangeShapeType="1" noTextEdit="1"/>
              </p:cNvSpPr>
              <p:nvPr>
                <p:ph idx="1"/>
              </p:nvPr>
            </p:nvSpPr>
            <p:spPr>
              <a:xfrm>
                <a:off x="914400" y="1773936"/>
                <a:ext cx="7772400" cy="4572000"/>
              </a:xfrm>
              <a:blipFill>
                <a:blip r:embed="rId2"/>
                <a:stretch>
                  <a:fillRect l="-235" t="-1067"/>
                </a:stretch>
              </a:blipFill>
            </p:spPr>
            <p:txBody>
              <a:bodyPr/>
              <a:lstStyle/>
              <a:p>
                <a:r>
                  <a:rPr lang="en-US">
                    <a:noFill/>
                  </a:rPr>
                  <a:t> </a:t>
                </a:r>
              </a:p>
            </p:txBody>
          </p:sp>
        </mc:Fallback>
      </mc:AlternateContent>
    </p:spTree>
    <p:extLst>
      <p:ext uri="{BB962C8B-B14F-4D97-AF65-F5344CB8AC3E}">
        <p14:creationId xmlns:p14="http://schemas.microsoft.com/office/powerpoint/2010/main" val="311920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5F16-7688-D2CB-27EC-62074474A1DF}"/>
              </a:ext>
            </a:extLst>
          </p:cNvPr>
          <p:cNvSpPr>
            <a:spLocks noGrp="1"/>
          </p:cNvSpPr>
          <p:nvPr>
            <p:ph type="title"/>
          </p:nvPr>
        </p:nvSpPr>
        <p:spPr/>
        <p:txBody>
          <a:bodyPr/>
          <a:lstStyle/>
          <a:p>
            <a:r>
              <a:rPr lang="en-US"/>
              <a:t>Methodology: </a:t>
            </a:r>
            <a:br>
              <a:rPr lang="en-US"/>
            </a:br>
            <a:r>
              <a:rPr lang="en-US"/>
              <a:t>Unrealized Securities Losses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84395E-F5CF-9ED3-DC3A-E0A61B33BF6D}"/>
                  </a:ext>
                </a:extLst>
              </p:cNvPr>
              <p:cNvSpPr>
                <a:spLocks noGrp="1"/>
              </p:cNvSpPr>
              <p:nvPr>
                <p:ph idx="1"/>
              </p:nvPr>
            </p:nvSpPr>
            <p:spPr>
              <a:xfrm>
                <a:off x="914400" y="1783560"/>
                <a:ext cx="7772400" cy="4845840"/>
              </a:xfrm>
            </p:spPr>
            <p:txBody>
              <a:bodyPr>
                <a:noAutofit/>
              </a:bodyPr>
              <a:lstStyle/>
              <a:p>
                <a:pPr>
                  <a:spcBef>
                    <a:spcPts val="600"/>
                  </a:spcBef>
                </a:pPr>
                <a14:m>
                  <m:oMath xmlns:m="http://schemas.openxmlformats.org/officeDocument/2006/math">
                    <m:sSub>
                      <m:sSubPr>
                        <m:ctrlPr>
                          <a:rPr lang="en-US" sz="2200" i="1" smtClean="0">
                            <a:latin typeface="Cambria Math" panose="02040503050406030204" pitchFamily="18" charset="0"/>
                          </a:rPr>
                        </m:ctrlPr>
                      </m:sSubPr>
                      <m:e>
                        <m:r>
                          <a:rPr lang="en-US" sz="2200" i="1" dirty="0">
                            <a:latin typeface="Cambria Math" panose="02040503050406030204" pitchFamily="18" charset="0"/>
                          </a:rPr>
                          <m:t>𝑙𝑜𝑠𝑠</m:t>
                        </m:r>
                        <m:r>
                          <a:rPr lang="en-US" sz="2200" i="1" dirty="0">
                            <a:latin typeface="Cambria Math" panose="02040503050406030204" pitchFamily="18" charset="0"/>
                          </a:rPr>
                          <m:t> </m:t>
                        </m:r>
                        <m:r>
                          <a:rPr lang="en-US" sz="2200" i="1" dirty="0">
                            <a:latin typeface="Cambria Math" panose="02040503050406030204" pitchFamily="18" charset="0"/>
                          </a:rPr>
                          <m:t>𝑟𝑎𝑡𝑖𝑜</m:t>
                        </m:r>
                      </m:e>
                      <m:sub>
                        <m:r>
                          <a:rPr lang="en-US" sz="2200" b="0" i="1" smtClean="0">
                            <a:latin typeface="Cambria Math" panose="02040503050406030204" pitchFamily="18" charset="0"/>
                          </a:rPr>
                          <m:t>𝑖</m:t>
                        </m:r>
                      </m:sub>
                    </m:sSub>
                  </m:oMath>
                </a14:m>
                <a:r>
                  <a:rPr lang="en-US" sz="2200"/>
                  <a:t> is the ratio of unrealized security losses to assets;</a:t>
                </a:r>
              </a:p>
              <a:p>
                <a:pPr>
                  <a:spcBef>
                    <a:spcPts val="600"/>
                  </a:spcBef>
                </a:pPr>
                <a14:m>
                  <m:oMath xmlns:m="http://schemas.openxmlformats.org/officeDocument/2006/math">
                    <m:r>
                      <a:rPr lang="en-US" sz="2200" i="1" dirty="0">
                        <a:latin typeface="Cambria Math" panose="02040503050406030204" pitchFamily="18" charset="0"/>
                      </a:rPr>
                      <m:t>𝑡𝑟𝑒𝑎𝑠𝑒𝑐𝑡𝑎</m:t>
                    </m:r>
                    <m:r>
                      <a:rPr lang="en-US" sz="2200" i="1" baseline="-25000" dirty="0">
                        <a:latin typeface="Cambria Math" panose="02040503050406030204" pitchFamily="18" charset="0"/>
                      </a:rPr>
                      <m:t> </m:t>
                    </m:r>
                    <m:r>
                      <a:rPr lang="en-US" sz="2200" i="1" baseline="-25000" dirty="0">
                        <a:latin typeface="Cambria Math" panose="02040503050406030204" pitchFamily="18" charset="0"/>
                      </a:rPr>
                      <m:t>𝑖</m:t>
                    </m:r>
                    <m:r>
                      <a:rPr lang="en-US" sz="2200" i="1" dirty="0">
                        <a:latin typeface="Cambria Math" panose="02040503050406030204" pitchFamily="18" charset="0"/>
                      </a:rPr>
                      <m:t> </m:t>
                    </m:r>
                  </m:oMath>
                </a14:m>
                <a:r>
                  <a:rPr lang="en-US" sz="2200"/>
                  <a:t>is the ratio of Treasury securities to assets; </a:t>
                </a:r>
              </a:p>
              <a:p>
                <a:pPr>
                  <a:spcBef>
                    <a:spcPts val="600"/>
                  </a:spcBef>
                </a:pPr>
                <a14:m>
                  <m:oMath xmlns:m="http://schemas.openxmlformats.org/officeDocument/2006/math">
                    <m:r>
                      <a:rPr lang="en-US" sz="2200" b="0" i="1" dirty="0" smtClean="0">
                        <a:latin typeface="Cambria Math" panose="02040503050406030204" pitchFamily="18" charset="0"/>
                      </a:rPr>
                      <m:t>𝑚𝑢𝑛𝑖𝑠𝑒𝑐𝑡𝑎</m:t>
                    </m:r>
                    <m:r>
                      <a:rPr lang="en-US" sz="2200" b="0" i="1" baseline="-25000" dirty="0">
                        <a:latin typeface="Cambria Math" panose="02040503050406030204" pitchFamily="18" charset="0"/>
                      </a:rPr>
                      <m:t>𝑖</m:t>
                    </m:r>
                    <m:r>
                      <a:rPr lang="en-US" sz="2200" b="0" i="1" dirty="0">
                        <a:latin typeface="Cambria Math" panose="02040503050406030204" pitchFamily="18" charset="0"/>
                      </a:rPr>
                      <m:t> </m:t>
                    </m:r>
                  </m:oMath>
                </a14:m>
                <a:r>
                  <a:rPr lang="en-US" sz="2200"/>
                  <a:t>is the ratio of municipal securities to assets; </a:t>
                </a:r>
              </a:p>
              <a:p>
                <a:pPr>
                  <a:spcBef>
                    <a:spcPts val="600"/>
                  </a:spcBef>
                </a:pPr>
                <a14:m>
                  <m:oMath xmlns:m="http://schemas.openxmlformats.org/officeDocument/2006/math">
                    <m:r>
                      <a:rPr lang="en-US" sz="2200" i="1" dirty="0" smtClean="0">
                        <a:latin typeface="Cambria Math" panose="02040503050406030204" pitchFamily="18" charset="0"/>
                      </a:rPr>
                      <m:t>𝑟𝑚𝑏𝑠𝑡𝑎</m:t>
                    </m:r>
                    <m:r>
                      <a:rPr lang="en-US" sz="2200" i="1" baseline="-25000" dirty="0">
                        <a:latin typeface="Cambria Math" panose="02040503050406030204" pitchFamily="18" charset="0"/>
                      </a:rPr>
                      <m:t>𝑖</m:t>
                    </m:r>
                    <m:r>
                      <a:rPr lang="en-US" sz="2200" i="1" dirty="0">
                        <a:latin typeface="Cambria Math" panose="02040503050406030204" pitchFamily="18" charset="0"/>
                      </a:rPr>
                      <m:t> </m:t>
                    </m:r>
                  </m:oMath>
                </a14:m>
                <a:r>
                  <a:rPr lang="en-US" sz="2200"/>
                  <a:t>is the ratio of residential mortgage-backed securities (RMBS) to assets; </a:t>
                </a:r>
              </a:p>
              <a:p>
                <a:pPr>
                  <a:spcBef>
                    <a:spcPts val="600"/>
                  </a:spcBef>
                </a:pPr>
                <a14:m>
                  <m:oMath xmlns:m="http://schemas.openxmlformats.org/officeDocument/2006/math">
                    <m:r>
                      <a:rPr lang="en-US" sz="2200" i="1" dirty="0" smtClean="0">
                        <a:latin typeface="Cambria Math" panose="02040503050406030204" pitchFamily="18" charset="0"/>
                      </a:rPr>
                      <m:t>𝑐𝑚𝑏𝑠𝑡𝑎</m:t>
                    </m:r>
                    <m:r>
                      <a:rPr lang="en-US" sz="2200" i="1" baseline="-25000" dirty="0" err="1" smtClean="0">
                        <a:latin typeface="Cambria Math" panose="02040503050406030204" pitchFamily="18" charset="0"/>
                      </a:rPr>
                      <m:t>𝑖</m:t>
                    </m:r>
                    <m:r>
                      <a:rPr lang="en-US" sz="2200" i="1" dirty="0" smtClean="0">
                        <a:latin typeface="Cambria Math" panose="02040503050406030204" pitchFamily="18" charset="0"/>
                      </a:rPr>
                      <m:t> </m:t>
                    </m:r>
                  </m:oMath>
                </a14:m>
                <a:r>
                  <a:rPr lang="en-US" sz="2200"/>
                  <a:t>is the ratio of commercial mortgage-backed securities (CMBS) to assets; </a:t>
                </a:r>
              </a:p>
              <a:p>
                <a:pPr>
                  <a:spcBef>
                    <a:spcPts val="600"/>
                  </a:spcBef>
                </a:pPr>
                <a14:m>
                  <m:oMath xmlns:m="http://schemas.openxmlformats.org/officeDocument/2006/math">
                    <m:r>
                      <a:rPr lang="en-US" sz="2200" i="1" dirty="0" smtClean="0">
                        <a:latin typeface="Cambria Math" panose="02040503050406030204" pitchFamily="18" charset="0"/>
                      </a:rPr>
                      <m:t>𝑟𝑒𝑠𝑚𝑜𝑟𝑡𝑡𝑎</m:t>
                    </m:r>
                    <m:r>
                      <a:rPr lang="en-US" sz="2200" i="1" baseline="-25000" dirty="0" err="1" smtClean="0">
                        <a:latin typeface="Cambria Math" panose="02040503050406030204" pitchFamily="18" charset="0"/>
                      </a:rPr>
                      <m:t>𝑖</m:t>
                    </m:r>
                  </m:oMath>
                </a14:m>
                <a:r>
                  <a:rPr lang="en-US" sz="2200"/>
                  <a:t> is the ratio of residential mortgages to assets; </a:t>
                </a:r>
              </a:p>
              <a:p>
                <a:pPr>
                  <a:spcBef>
                    <a:spcPts val="600"/>
                  </a:spcBef>
                </a:pPr>
                <a14:m>
                  <m:oMath xmlns:m="http://schemas.openxmlformats.org/officeDocument/2006/math">
                    <m:r>
                      <a:rPr lang="en-US" sz="2200" i="1" dirty="0" err="1" smtClean="0">
                        <a:latin typeface="Cambria Math" panose="02040503050406030204" pitchFamily="18" charset="0"/>
                      </a:rPr>
                      <m:t>𝑐𝑟𝑒𝑚𝑜𝑟𝑡𝑡𝑎</m:t>
                    </m:r>
                    <m:r>
                      <a:rPr lang="en-US" sz="2200" i="1" baseline="-25000" dirty="0" err="1" smtClean="0">
                        <a:latin typeface="Cambria Math" panose="02040503050406030204" pitchFamily="18" charset="0"/>
                      </a:rPr>
                      <m:t>𝑖</m:t>
                    </m:r>
                    <m:r>
                      <a:rPr lang="en-US" sz="2200" i="1" dirty="0" smtClean="0">
                        <a:latin typeface="Cambria Math" panose="02040503050406030204" pitchFamily="18" charset="0"/>
                      </a:rPr>
                      <m:t> </m:t>
                    </m:r>
                  </m:oMath>
                </a14:m>
                <a:r>
                  <a:rPr lang="en-US" sz="2200"/>
                  <a:t>is the ratio of commercial mortgages to assets; and </a:t>
                </a:r>
              </a:p>
              <a:p>
                <a:pPr>
                  <a:spcBef>
                    <a:spcPts val="600"/>
                  </a:spcBef>
                </a:pPr>
                <a:r>
                  <a:rPr lang="en-US" sz="2200"/>
                  <a:t> </a:t>
                </a:r>
                <a14:m>
                  <m:oMath xmlns:m="http://schemas.openxmlformats.org/officeDocument/2006/math">
                    <m:r>
                      <a:rPr lang="en-US" sz="2200" i="1" dirty="0" smtClean="0">
                        <a:latin typeface="Cambria Math" panose="02040503050406030204" pitchFamily="18" charset="0"/>
                      </a:rPr>
                      <m:t>𝑒</m:t>
                    </m:r>
                    <m:r>
                      <a:rPr lang="en-US" sz="2200" i="1" baseline="-25000" dirty="0" err="1" smtClean="0">
                        <a:latin typeface="Cambria Math" panose="02040503050406030204" pitchFamily="18" charset="0"/>
                      </a:rPr>
                      <m:t>𝑖</m:t>
                    </m:r>
                  </m:oMath>
                </a14:m>
                <a:r>
                  <a:rPr lang="en-US" sz="2200"/>
                  <a:t> is an i.i.d error term.</a:t>
                </a:r>
              </a:p>
            </p:txBody>
          </p:sp>
        </mc:Choice>
        <mc:Fallback xmlns="">
          <p:sp>
            <p:nvSpPr>
              <p:cNvPr id="3" name="Content Placeholder 2">
                <a:extLst>
                  <a:ext uri="{FF2B5EF4-FFF2-40B4-BE49-F238E27FC236}">
                    <a16:creationId xmlns:a16="http://schemas.microsoft.com/office/drawing/2014/main" id="{4B84395E-F5CF-9ED3-DC3A-E0A61B33BF6D}"/>
                  </a:ext>
                </a:extLst>
              </p:cNvPr>
              <p:cNvSpPr>
                <a:spLocks noGrp="1" noRot="1" noChangeAspect="1" noMove="1" noResize="1" noEditPoints="1" noAdjustHandles="1" noChangeArrowheads="1" noChangeShapeType="1" noTextEdit="1"/>
              </p:cNvSpPr>
              <p:nvPr>
                <p:ph idx="1"/>
              </p:nvPr>
            </p:nvSpPr>
            <p:spPr>
              <a:xfrm>
                <a:off x="914400" y="1783560"/>
                <a:ext cx="7772400" cy="4845840"/>
              </a:xfrm>
              <a:blipFill>
                <a:blip r:embed="rId2"/>
                <a:stretch>
                  <a:fillRect t="-881" r="-627"/>
                </a:stretch>
              </a:blipFill>
            </p:spPr>
            <p:txBody>
              <a:bodyPr/>
              <a:lstStyle/>
              <a:p>
                <a:r>
                  <a:rPr lang="en-US">
                    <a:noFill/>
                  </a:rPr>
                  <a:t> </a:t>
                </a:r>
              </a:p>
            </p:txBody>
          </p:sp>
        </mc:Fallback>
      </mc:AlternateContent>
    </p:spTree>
    <p:extLst>
      <p:ext uri="{BB962C8B-B14F-4D97-AF65-F5344CB8AC3E}">
        <p14:creationId xmlns:p14="http://schemas.microsoft.com/office/powerpoint/2010/main" val="20906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9A4AA-0169-9718-BB7B-CE9955F69DF2}"/>
              </a:ext>
            </a:extLst>
          </p:cNvPr>
          <p:cNvSpPr>
            <a:spLocks noGrp="1"/>
          </p:cNvSpPr>
          <p:nvPr>
            <p:ph type="title"/>
          </p:nvPr>
        </p:nvSpPr>
        <p:spPr/>
        <p:txBody>
          <a:bodyPr/>
          <a:lstStyle/>
          <a:p>
            <a:r>
              <a:rPr lang="en-US"/>
              <a:t>Descriptive Statistics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A122A7-9E15-F896-C5E9-6B2D3074588B}"/>
                  </a:ext>
                </a:extLst>
              </p:cNvPr>
              <p:cNvSpPr txBox="1"/>
              <p:nvPr/>
            </p:nvSpPr>
            <p:spPr>
              <a:xfrm>
                <a:off x="609599" y="1600200"/>
                <a:ext cx="8229601" cy="738664"/>
              </a:xfrm>
              <a:prstGeom prst="rect">
                <a:avLst/>
              </a:prstGeom>
              <a:noFill/>
            </p:spPr>
            <p:txBody>
              <a:bodyPr wrap="square" rtlCol="0">
                <a:spAutoFit/>
              </a:bodyPr>
              <a:lstStyle/>
              <a:p>
                <a:r>
                  <a:rPr lang="en-US" sz="1400"/>
                  <a:t>Table 1: This table shows descriptive statistics for the following variables. </a:t>
                </a:r>
                <a14:m>
                  <m:oMath xmlns:m="http://schemas.openxmlformats.org/officeDocument/2006/math">
                    <m:r>
                      <a:rPr lang="en-US" sz="1400" i="1" dirty="0" smtClean="0">
                        <a:latin typeface="Cambria Math" panose="02040503050406030204" pitchFamily="18" charset="0"/>
                      </a:rPr>
                      <m:t>𝑠𝑒𝑐𝑙𝑜𝑠𝑠𝑡𝑎</m:t>
                    </m:r>
                  </m:oMath>
                </a14:m>
                <a:r>
                  <a:rPr lang="en-US" sz="1400"/>
                  <a:t> is the ratio of unrealized securities losses (expressed as a positive value) to total assets. These statistics are based upon quarterly financial data reported by 4,697 U.S. commercial banks for Q2 2023.</a:t>
                </a:r>
              </a:p>
            </p:txBody>
          </p:sp>
        </mc:Choice>
        <mc:Fallback xmlns="">
          <p:sp>
            <p:nvSpPr>
              <p:cNvPr id="5" name="TextBox 4">
                <a:extLst>
                  <a:ext uri="{FF2B5EF4-FFF2-40B4-BE49-F238E27FC236}">
                    <a16:creationId xmlns:a16="http://schemas.microsoft.com/office/drawing/2014/main" id="{9AA122A7-9E15-F896-C5E9-6B2D3074588B}"/>
                  </a:ext>
                </a:extLst>
              </p:cNvPr>
              <p:cNvSpPr txBox="1">
                <a:spLocks noRot="1" noChangeAspect="1" noMove="1" noResize="1" noEditPoints="1" noAdjustHandles="1" noChangeArrowheads="1" noChangeShapeType="1" noTextEdit="1"/>
              </p:cNvSpPr>
              <p:nvPr/>
            </p:nvSpPr>
            <p:spPr>
              <a:xfrm>
                <a:off x="609599" y="1600200"/>
                <a:ext cx="8229601" cy="738664"/>
              </a:xfrm>
              <a:prstGeom prst="rect">
                <a:avLst/>
              </a:prstGeom>
              <a:blipFill>
                <a:blip r:embed="rId2"/>
                <a:stretch>
                  <a:fillRect l="-222" t="-1653" b="-7438"/>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86E266-2861-2BDC-96BB-D483C7C53915}"/>
              </a:ext>
            </a:extLst>
          </p:cNvPr>
          <p:cNvGraphicFramePr>
            <a:graphicFrameLocks noChangeAspect="1"/>
          </p:cNvGraphicFramePr>
          <p:nvPr>
            <p:extLst>
              <p:ext uri="{D42A27DB-BD31-4B8C-83A1-F6EECF244321}">
                <p14:modId xmlns:p14="http://schemas.microsoft.com/office/powerpoint/2010/main" val="960681281"/>
              </p:ext>
            </p:extLst>
          </p:nvPr>
        </p:nvGraphicFramePr>
        <p:xfrm>
          <a:off x="679450" y="2338388"/>
          <a:ext cx="8159750" cy="2830512"/>
        </p:xfrm>
        <a:graphic>
          <a:graphicData uri="http://schemas.openxmlformats.org/presentationml/2006/ole">
            <mc:AlternateContent xmlns:mc="http://schemas.openxmlformats.org/markup-compatibility/2006">
              <mc:Choice xmlns:v="urn:schemas-microsoft-com:vml" Requires="v">
                <p:oleObj name="Worksheet" r:id="rId3" imgW="7372458" imgH="2448028" progId="Excel.Sheet.12">
                  <p:embed/>
                </p:oleObj>
              </mc:Choice>
              <mc:Fallback>
                <p:oleObj name="Worksheet" r:id="rId3" imgW="7372458" imgH="2448028" progId="Excel.Sheet.12">
                  <p:embed/>
                  <p:pic>
                    <p:nvPicPr>
                      <p:cNvPr id="7" name="Object 6">
                        <a:extLst>
                          <a:ext uri="{FF2B5EF4-FFF2-40B4-BE49-F238E27FC236}">
                            <a16:creationId xmlns:a16="http://schemas.microsoft.com/office/drawing/2014/main" id="{6386E266-2861-2BDC-96BB-D483C7C53915}"/>
                          </a:ext>
                        </a:extLst>
                      </p:cNvPr>
                      <p:cNvPicPr/>
                      <p:nvPr/>
                    </p:nvPicPr>
                    <p:blipFill>
                      <a:blip r:embed="rId4"/>
                      <a:stretch>
                        <a:fillRect/>
                      </a:stretch>
                    </p:blipFill>
                    <p:spPr>
                      <a:xfrm>
                        <a:off x="679450" y="2338388"/>
                        <a:ext cx="8159750" cy="2830512"/>
                      </a:xfrm>
                      <a:prstGeom prst="rect">
                        <a:avLst/>
                      </a:prstGeom>
                    </p:spPr>
                  </p:pic>
                </p:oleObj>
              </mc:Fallback>
            </mc:AlternateContent>
          </a:graphicData>
        </a:graphic>
      </p:graphicFrame>
    </p:spTree>
    <p:extLst>
      <p:ext uri="{BB962C8B-B14F-4D97-AF65-F5344CB8AC3E}">
        <p14:creationId xmlns:p14="http://schemas.microsoft.com/office/powerpoint/2010/main" val="221939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9A4AA-0169-9718-BB7B-CE9955F69DF2}"/>
              </a:ext>
            </a:extLst>
          </p:cNvPr>
          <p:cNvSpPr>
            <a:spLocks noGrp="1"/>
          </p:cNvSpPr>
          <p:nvPr>
            <p:ph type="title"/>
          </p:nvPr>
        </p:nvSpPr>
        <p:spPr/>
        <p:txBody>
          <a:bodyPr/>
          <a:lstStyle/>
          <a:p>
            <a:r>
              <a:rPr lang="en-US"/>
              <a:t>Descriptive Statistics</a:t>
            </a:r>
            <a:br>
              <a:rPr lang="en-US"/>
            </a:br>
            <a:r>
              <a:rPr lang="en-US" sz="2400"/>
              <a:t>By Ratio of Securities Losses to Assets</a:t>
            </a:r>
          </a:p>
        </p:txBody>
      </p:sp>
      <p:sp>
        <p:nvSpPr>
          <p:cNvPr id="5" name="TextBox 4">
            <a:extLst>
              <a:ext uri="{FF2B5EF4-FFF2-40B4-BE49-F238E27FC236}">
                <a16:creationId xmlns:a16="http://schemas.microsoft.com/office/drawing/2014/main" id="{9AA122A7-9E15-F896-C5E9-6B2D3074588B}"/>
              </a:ext>
            </a:extLst>
          </p:cNvPr>
          <p:cNvSpPr txBox="1"/>
          <p:nvPr/>
        </p:nvSpPr>
        <p:spPr>
          <a:xfrm>
            <a:off x="609599" y="1600200"/>
            <a:ext cx="8093075" cy="523220"/>
          </a:xfrm>
          <a:prstGeom prst="rect">
            <a:avLst/>
          </a:prstGeom>
          <a:noFill/>
        </p:spPr>
        <p:txBody>
          <a:bodyPr wrap="square" rtlCol="0">
            <a:spAutoFit/>
          </a:bodyPr>
          <a:lstStyle/>
          <a:p>
            <a:r>
              <a:rPr lang="en-US" sz="1400"/>
              <a:t>Table 2: This table shows descriptive statistics and differences in means of banks with below and above median securities losses (as a percentage of total assets). </a:t>
            </a:r>
          </a:p>
        </p:txBody>
      </p:sp>
      <p:graphicFrame>
        <p:nvGraphicFramePr>
          <p:cNvPr id="6" name="Object 5">
            <a:extLst>
              <a:ext uri="{FF2B5EF4-FFF2-40B4-BE49-F238E27FC236}">
                <a16:creationId xmlns:a16="http://schemas.microsoft.com/office/drawing/2014/main" id="{1ABA5DE1-DB02-7114-CE4F-752C61AE0242}"/>
              </a:ext>
            </a:extLst>
          </p:cNvPr>
          <p:cNvGraphicFramePr>
            <a:graphicFrameLocks noChangeAspect="1"/>
          </p:cNvGraphicFramePr>
          <p:nvPr>
            <p:extLst>
              <p:ext uri="{D42A27DB-BD31-4B8C-83A1-F6EECF244321}">
                <p14:modId xmlns:p14="http://schemas.microsoft.com/office/powerpoint/2010/main" val="3560249045"/>
              </p:ext>
            </p:extLst>
          </p:nvPr>
        </p:nvGraphicFramePr>
        <p:xfrm>
          <a:off x="674783" y="2169084"/>
          <a:ext cx="8164417" cy="3033712"/>
        </p:xfrm>
        <a:graphic>
          <a:graphicData uri="http://schemas.openxmlformats.org/presentationml/2006/ole">
            <mc:AlternateContent xmlns:mc="http://schemas.openxmlformats.org/markup-compatibility/2006">
              <mc:Choice xmlns:v="urn:schemas-microsoft-com:vml" Requires="v">
                <p:oleObj name="Worksheet" r:id="rId2" imgW="7124686" imgH="2619362" progId="Excel.Sheet.12">
                  <p:embed/>
                </p:oleObj>
              </mc:Choice>
              <mc:Fallback>
                <p:oleObj name="Worksheet" r:id="rId2" imgW="7124686" imgH="2619362" progId="Excel.Sheet.12">
                  <p:embed/>
                  <p:pic>
                    <p:nvPicPr>
                      <p:cNvPr id="6" name="Object 5">
                        <a:extLst>
                          <a:ext uri="{FF2B5EF4-FFF2-40B4-BE49-F238E27FC236}">
                            <a16:creationId xmlns:a16="http://schemas.microsoft.com/office/drawing/2014/main" id="{1ABA5DE1-DB02-7114-CE4F-752C61AE0242}"/>
                          </a:ext>
                        </a:extLst>
                      </p:cNvPr>
                      <p:cNvPicPr/>
                      <p:nvPr/>
                    </p:nvPicPr>
                    <p:blipFill>
                      <a:blip r:embed="rId3"/>
                      <a:stretch>
                        <a:fillRect/>
                      </a:stretch>
                    </p:blipFill>
                    <p:spPr>
                      <a:xfrm>
                        <a:off x="674783" y="2169084"/>
                        <a:ext cx="8164417" cy="3033712"/>
                      </a:xfrm>
                      <a:prstGeom prst="rect">
                        <a:avLst/>
                      </a:prstGeom>
                    </p:spPr>
                  </p:pic>
                </p:oleObj>
              </mc:Fallback>
            </mc:AlternateContent>
          </a:graphicData>
        </a:graphic>
      </p:graphicFrame>
    </p:spTree>
    <p:extLst>
      <p:ext uri="{BB962C8B-B14F-4D97-AF65-F5344CB8AC3E}">
        <p14:creationId xmlns:p14="http://schemas.microsoft.com/office/powerpoint/2010/main" val="74596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9A4AA-0169-9718-BB7B-CE9955F69DF2}"/>
              </a:ext>
            </a:extLst>
          </p:cNvPr>
          <p:cNvSpPr>
            <a:spLocks noGrp="1"/>
          </p:cNvSpPr>
          <p:nvPr>
            <p:ph type="title"/>
          </p:nvPr>
        </p:nvSpPr>
        <p:spPr/>
        <p:txBody>
          <a:bodyPr/>
          <a:lstStyle/>
          <a:p>
            <a:r>
              <a:rPr lang="en-US"/>
              <a:t>Correlations</a:t>
            </a:r>
            <a:br>
              <a:rPr lang="en-US"/>
            </a:br>
            <a:endParaRPr lang="en-US" sz="2400"/>
          </a:p>
        </p:txBody>
      </p:sp>
      <p:sp>
        <p:nvSpPr>
          <p:cNvPr id="5" name="TextBox 4">
            <a:extLst>
              <a:ext uri="{FF2B5EF4-FFF2-40B4-BE49-F238E27FC236}">
                <a16:creationId xmlns:a16="http://schemas.microsoft.com/office/drawing/2014/main" id="{9AA122A7-9E15-F896-C5E9-6B2D3074588B}"/>
              </a:ext>
            </a:extLst>
          </p:cNvPr>
          <p:cNvSpPr txBox="1"/>
          <p:nvPr/>
        </p:nvSpPr>
        <p:spPr>
          <a:xfrm>
            <a:off x="609599" y="1600200"/>
            <a:ext cx="8093075" cy="738664"/>
          </a:xfrm>
          <a:prstGeom prst="rect">
            <a:avLst/>
          </a:prstGeom>
          <a:noFill/>
        </p:spPr>
        <p:txBody>
          <a:bodyPr wrap="square" rtlCol="0">
            <a:spAutoFit/>
          </a:bodyPr>
          <a:lstStyle/>
          <a:p>
            <a:r>
              <a:rPr lang="en-US" sz="1400"/>
              <a:t>Table 3: This table shows the correlation coefficients for the following variables. </a:t>
            </a:r>
          </a:p>
          <a:p>
            <a:r>
              <a:rPr lang="en-US" sz="1400"/>
              <a:t>These correlations are based upon quarterly financial data reported by 4,697 U.S. commercial banks for Q2 2023.</a:t>
            </a:r>
          </a:p>
        </p:txBody>
      </p:sp>
      <p:graphicFrame>
        <p:nvGraphicFramePr>
          <p:cNvPr id="2" name="Object 1">
            <a:extLst>
              <a:ext uri="{FF2B5EF4-FFF2-40B4-BE49-F238E27FC236}">
                <a16:creationId xmlns:a16="http://schemas.microsoft.com/office/drawing/2014/main" id="{78621CBD-5B7A-8E3F-3143-FA5AD47C851A}"/>
              </a:ext>
            </a:extLst>
          </p:cNvPr>
          <p:cNvGraphicFramePr>
            <a:graphicFrameLocks noChangeAspect="1"/>
          </p:cNvGraphicFramePr>
          <p:nvPr>
            <p:extLst>
              <p:ext uri="{D42A27DB-BD31-4B8C-83A1-F6EECF244321}">
                <p14:modId xmlns:p14="http://schemas.microsoft.com/office/powerpoint/2010/main" val="2933267613"/>
              </p:ext>
            </p:extLst>
          </p:nvPr>
        </p:nvGraphicFramePr>
        <p:xfrm>
          <a:off x="706438" y="2114550"/>
          <a:ext cx="7897812" cy="2943225"/>
        </p:xfrm>
        <a:graphic>
          <a:graphicData uri="http://schemas.openxmlformats.org/presentationml/2006/ole">
            <mc:AlternateContent xmlns:mc="http://schemas.openxmlformats.org/markup-compatibility/2006">
              <mc:Choice xmlns:v="urn:schemas-microsoft-com:vml" Requires="v">
                <p:oleObj name="Worksheet" r:id="rId2" imgW="8743885" imgH="3257434" progId="Excel.Sheet.12">
                  <p:embed/>
                </p:oleObj>
              </mc:Choice>
              <mc:Fallback>
                <p:oleObj name="Worksheet" r:id="rId2" imgW="8743885" imgH="3257434" progId="Excel.Sheet.12">
                  <p:embed/>
                  <p:pic>
                    <p:nvPicPr>
                      <p:cNvPr id="2" name="Object 1">
                        <a:extLst>
                          <a:ext uri="{FF2B5EF4-FFF2-40B4-BE49-F238E27FC236}">
                            <a16:creationId xmlns:a16="http://schemas.microsoft.com/office/drawing/2014/main" id="{78621CBD-5B7A-8E3F-3143-FA5AD47C851A}"/>
                          </a:ext>
                        </a:extLst>
                      </p:cNvPr>
                      <p:cNvPicPr/>
                      <p:nvPr/>
                    </p:nvPicPr>
                    <p:blipFill>
                      <a:blip r:embed="rId3"/>
                      <a:stretch>
                        <a:fillRect/>
                      </a:stretch>
                    </p:blipFill>
                    <p:spPr>
                      <a:xfrm>
                        <a:off x="706438" y="2114550"/>
                        <a:ext cx="7897812" cy="2943225"/>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84B95611-E862-C18D-213C-442E588EE0C0}"/>
              </a:ext>
            </a:extLst>
          </p:cNvPr>
          <p:cNvSpPr/>
          <p:nvPr/>
        </p:nvSpPr>
        <p:spPr>
          <a:xfrm>
            <a:off x="3352800" y="2344028"/>
            <a:ext cx="538256" cy="161837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00C8B3-52B7-EFD9-516F-C65B8FFA7EBD}"/>
              </a:ext>
            </a:extLst>
          </p:cNvPr>
          <p:cNvSpPr/>
          <p:nvPr/>
        </p:nvSpPr>
        <p:spPr>
          <a:xfrm>
            <a:off x="1371600" y="2344028"/>
            <a:ext cx="1792754" cy="161837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9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9A4AA-0169-9718-BB7B-CE9955F69DF2}"/>
              </a:ext>
            </a:extLst>
          </p:cNvPr>
          <p:cNvSpPr>
            <a:spLocks noGrp="1"/>
          </p:cNvSpPr>
          <p:nvPr>
            <p:ph type="title"/>
          </p:nvPr>
        </p:nvSpPr>
        <p:spPr/>
        <p:txBody>
          <a:bodyPr/>
          <a:lstStyle/>
          <a:p>
            <a:r>
              <a:rPr lang="en-US"/>
              <a:t>Correlations</a:t>
            </a:r>
            <a:br>
              <a:rPr lang="en-US"/>
            </a:br>
            <a:endParaRPr lang="en-US" sz="2400"/>
          </a:p>
        </p:txBody>
      </p:sp>
      <p:sp>
        <p:nvSpPr>
          <p:cNvPr id="5" name="TextBox 4">
            <a:extLst>
              <a:ext uri="{FF2B5EF4-FFF2-40B4-BE49-F238E27FC236}">
                <a16:creationId xmlns:a16="http://schemas.microsoft.com/office/drawing/2014/main" id="{9AA122A7-9E15-F896-C5E9-6B2D3074588B}"/>
              </a:ext>
            </a:extLst>
          </p:cNvPr>
          <p:cNvSpPr txBox="1"/>
          <p:nvPr/>
        </p:nvSpPr>
        <p:spPr>
          <a:xfrm>
            <a:off x="609599" y="1600200"/>
            <a:ext cx="8093075" cy="738664"/>
          </a:xfrm>
          <a:prstGeom prst="rect">
            <a:avLst/>
          </a:prstGeom>
          <a:noFill/>
        </p:spPr>
        <p:txBody>
          <a:bodyPr wrap="square" rtlCol="0">
            <a:spAutoFit/>
          </a:bodyPr>
          <a:lstStyle/>
          <a:p>
            <a:r>
              <a:rPr lang="en-US" sz="1400"/>
              <a:t>Table 3: This table shows the correlation coefficients for the following variables. </a:t>
            </a:r>
          </a:p>
          <a:p>
            <a:r>
              <a:rPr lang="en-US" sz="1400"/>
              <a:t>These correlations are based upon quarterly financial data reported by 4,697 U.S. commercial banks for Q2 2023.</a:t>
            </a:r>
          </a:p>
        </p:txBody>
      </p:sp>
      <p:graphicFrame>
        <p:nvGraphicFramePr>
          <p:cNvPr id="2" name="Object 1">
            <a:extLst>
              <a:ext uri="{FF2B5EF4-FFF2-40B4-BE49-F238E27FC236}">
                <a16:creationId xmlns:a16="http://schemas.microsoft.com/office/drawing/2014/main" id="{78621CBD-5B7A-8E3F-3143-FA5AD47C851A}"/>
              </a:ext>
            </a:extLst>
          </p:cNvPr>
          <p:cNvGraphicFramePr>
            <a:graphicFrameLocks noChangeAspect="1"/>
          </p:cNvGraphicFramePr>
          <p:nvPr>
            <p:extLst>
              <p:ext uri="{D42A27DB-BD31-4B8C-83A1-F6EECF244321}">
                <p14:modId xmlns:p14="http://schemas.microsoft.com/office/powerpoint/2010/main" val="1960008302"/>
              </p:ext>
            </p:extLst>
          </p:nvPr>
        </p:nvGraphicFramePr>
        <p:xfrm>
          <a:off x="707229" y="2115055"/>
          <a:ext cx="7897813" cy="2943225"/>
        </p:xfrm>
        <a:graphic>
          <a:graphicData uri="http://schemas.openxmlformats.org/presentationml/2006/ole">
            <mc:AlternateContent xmlns:mc="http://schemas.openxmlformats.org/markup-compatibility/2006">
              <mc:Choice xmlns:v="urn:schemas-microsoft-com:vml" Requires="v">
                <p:oleObj name="Worksheet" r:id="rId2" imgW="8743917" imgH="3257550" progId="Excel.Sheet.12">
                  <p:embed/>
                </p:oleObj>
              </mc:Choice>
              <mc:Fallback>
                <p:oleObj name="Worksheet" r:id="rId2" imgW="8743917" imgH="3257550" progId="Excel.Sheet.12">
                  <p:embed/>
                  <p:pic>
                    <p:nvPicPr>
                      <p:cNvPr id="2" name="Object 1">
                        <a:extLst>
                          <a:ext uri="{FF2B5EF4-FFF2-40B4-BE49-F238E27FC236}">
                            <a16:creationId xmlns:a16="http://schemas.microsoft.com/office/drawing/2014/main" id="{78621CBD-5B7A-8E3F-3143-FA5AD47C851A}"/>
                          </a:ext>
                        </a:extLst>
                      </p:cNvPr>
                      <p:cNvPicPr/>
                      <p:nvPr/>
                    </p:nvPicPr>
                    <p:blipFill>
                      <a:blip r:embed="rId3"/>
                      <a:stretch>
                        <a:fillRect/>
                      </a:stretch>
                    </p:blipFill>
                    <p:spPr>
                      <a:xfrm>
                        <a:off x="707229" y="2115055"/>
                        <a:ext cx="7897813" cy="2943225"/>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84B95611-E862-C18D-213C-442E588EE0C0}"/>
              </a:ext>
            </a:extLst>
          </p:cNvPr>
          <p:cNvSpPr/>
          <p:nvPr/>
        </p:nvSpPr>
        <p:spPr>
          <a:xfrm>
            <a:off x="3352800" y="3962400"/>
            <a:ext cx="538256" cy="111829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00C8B3-52B7-EFD9-516F-C65B8FFA7EBD}"/>
              </a:ext>
            </a:extLst>
          </p:cNvPr>
          <p:cNvSpPr/>
          <p:nvPr/>
        </p:nvSpPr>
        <p:spPr>
          <a:xfrm>
            <a:off x="1371600" y="3962400"/>
            <a:ext cx="1792754" cy="111829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1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6E65-3B9D-3DB0-8B74-BFDDBA0449F1}"/>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353B68A3-6C64-B86C-D1EC-833834E7F65B}"/>
              </a:ext>
            </a:extLst>
          </p:cNvPr>
          <p:cNvSpPr>
            <a:spLocks noGrp="1"/>
          </p:cNvSpPr>
          <p:nvPr>
            <p:ph idx="1"/>
          </p:nvPr>
        </p:nvSpPr>
        <p:spPr/>
        <p:txBody>
          <a:bodyPr>
            <a:normAutofit/>
          </a:bodyPr>
          <a:lstStyle/>
          <a:p>
            <a:pPr>
              <a:spcBef>
                <a:spcPts val="1200"/>
              </a:spcBef>
            </a:pPr>
            <a:r>
              <a:rPr lang="en-US" sz="2600"/>
              <a:t>In 2022, U.S. banks saw $600B+ in unrealized losses on their security portfolios as the Fed raised rates by 400 bps to fight inflation.</a:t>
            </a:r>
          </a:p>
          <a:p>
            <a:pPr>
              <a:spcBef>
                <a:spcPts val="1200"/>
              </a:spcBef>
            </a:pPr>
            <a:r>
              <a:rPr lang="en-US" sz="2600"/>
              <a:t>This mirrors the early 1980s S&amp;L crisis, where rising rates led to similar losses, despite post-crisis regulatory reforms.</a:t>
            </a:r>
          </a:p>
        </p:txBody>
      </p:sp>
    </p:spTree>
    <p:extLst>
      <p:ext uri="{BB962C8B-B14F-4D97-AF65-F5344CB8AC3E}">
        <p14:creationId xmlns:p14="http://schemas.microsoft.com/office/powerpoint/2010/main" val="2016677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9A4AA-0169-9718-BB7B-CE9955F69DF2}"/>
              </a:ext>
            </a:extLst>
          </p:cNvPr>
          <p:cNvSpPr>
            <a:spLocks noGrp="1"/>
          </p:cNvSpPr>
          <p:nvPr>
            <p:ph type="title"/>
          </p:nvPr>
        </p:nvSpPr>
        <p:spPr/>
        <p:txBody>
          <a:bodyPr/>
          <a:lstStyle/>
          <a:p>
            <a:r>
              <a:rPr lang="en-US"/>
              <a:t>Regression Results: Determinants of</a:t>
            </a:r>
            <a:br>
              <a:rPr lang="en-US"/>
            </a:br>
            <a:r>
              <a:rPr lang="en-US"/>
              <a:t>Securities Losses to Total Assets</a:t>
            </a:r>
            <a:br>
              <a:rPr lang="en-US"/>
            </a:br>
            <a:endParaRPr lang="en-US" sz="240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A122A7-9E15-F896-C5E9-6B2D3074588B}"/>
                  </a:ext>
                </a:extLst>
              </p:cNvPr>
              <p:cNvSpPr txBox="1"/>
              <p:nvPr/>
            </p:nvSpPr>
            <p:spPr>
              <a:xfrm>
                <a:off x="685800" y="1524000"/>
                <a:ext cx="8093075" cy="1323439"/>
              </a:xfrm>
              <a:prstGeom prst="rect">
                <a:avLst/>
              </a:prstGeom>
              <a:noFill/>
            </p:spPr>
            <p:txBody>
              <a:bodyPr wrap="square" rtlCol="0">
                <a:spAutoFit/>
              </a:bodyPr>
              <a:lstStyle/>
              <a:p>
                <a:r>
                  <a:rPr lang="en-US" sz="1200"/>
                  <a:t>Table 4: This table shows the results from a series of OLS regressions where the dependent variable is </a:t>
                </a:r>
                <a14:m>
                  <m:oMath xmlns:m="http://schemas.openxmlformats.org/officeDocument/2006/math">
                    <m:r>
                      <a:rPr lang="en-US" sz="1200" i="1" dirty="0" smtClean="0">
                        <a:latin typeface="Cambria Math" panose="02040503050406030204" pitchFamily="18" charset="0"/>
                      </a:rPr>
                      <m:t>𝑠𝑒𝑐𝑙𝑜𝑠𝑠𝑡𝑎</m:t>
                    </m:r>
                  </m:oMath>
                </a14:m>
                <a:r>
                  <a:rPr lang="en-US" sz="1200"/>
                  <a:t>, which is the ratio of unrealized securities losses (expressed as a positive value) to total assets. These regressions are based upon quarterly financial data reported by 4,697 U.S. commercial banks for Q2 2023. Explanatory variables are based upon quarterly financial data reported by 4,697 banks for Q4 2021, prior to the first interest rate hike. t-statistics appear in parenthesis. *,**, and *** indicate statistical significance at the 10, 5, and 1 percent levels, respectively.</a:t>
                </a:r>
              </a:p>
              <a:p>
                <a:endParaRPr lang="en-US" sz="1000"/>
              </a:p>
              <a:p>
                <a:endParaRPr lang="en-US" sz="1000"/>
              </a:p>
            </p:txBody>
          </p:sp>
        </mc:Choice>
        <mc:Fallback xmlns="">
          <p:sp>
            <p:nvSpPr>
              <p:cNvPr id="5" name="TextBox 4">
                <a:extLst>
                  <a:ext uri="{FF2B5EF4-FFF2-40B4-BE49-F238E27FC236}">
                    <a16:creationId xmlns:a16="http://schemas.microsoft.com/office/drawing/2014/main" id="{9AA122A7-9E15-F896-C5E9-6B2D3074588B}"/>
                  </a:ext>
                </a:extLst>
              </p:cNvPr>
              <p:cNvSpPr txBox="1">
                <a:spLocks noRot="1" noChangeAspect="1" noMove="1" noResize="1" noEditPoints="1" noAdjustHandles="1" noChangeArrowheads="1" noChangeShapeType="1" noTextEdit="1"/>
              </p:cNvSpPr>
              <p:nvPr/>
            </p:nvSpPr>
            <p:spPr>
              <a:xfrm>
                <a:off x="685800" y="1524000"/>
                <a:ext cx="8093075" cy="1323439"/>
              </a:xfrm>
              <a:prstGeom prst="rect">
                <a:avLst/>
              </a:prstGeom>
              <a:blipFill>
                <a:blip r:embed="rId2"/>
                <a:stretch>
                  <a:fillRect l="-75"/>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64426CC2-E5B0-474B-92C0-65029844E0A4}"/>
              </a:ext>
            </a:extLst>
          </p:cNvPr>
          <p:cNvGraphicFramePr>
            <a:graphicFrameLocks noChangeAspect="1"/>
          </p:cNvGraphicFramePr>
          <p:nvPr>
            <p:extLst>
              <p:ext uri="{D42A27DB-BD31-4B8C-83A1-F6EECF244321}">
                <p14:modId xmlns:p14="http://schemas.microsoft.com/office/powerpoint/2010/main" val="712007936"/>
              </p:ext>
            </p:extLst>
          </p:nvPr>
        </p:nvGraphicFramePr>
        <p:xfrm>
          <a:off x="771525" y="2590800"/>
          <a:ext cx="8058150" cy="3657600"/>
        </p:xfrm>
        <a:graphic>
          <a:graphicData uri="http://schemas.openxmlformats.org/presentationml/2006/ole">
            <mc:AlternateContent xmlns:mc="http://schemas.openxmlformats.org/markup-compatibility/2006">
              <mc:Choice xmlns:v="urn:schemas-microsoft-com:vml" Requires="v">
                <p:oleObj name="Worksheet" r:id="rId3" imgW="8058172" imgH="3657446" progId="Excel.Sheet.12">
                  <p:embed/>
                </p:oleObj>
              </mc:Choice>
              <mc:Fallback>
                <p:oleObj name="Worksheet" r:id="rId3" imgW="8058172" imgH="3657446" progId="Excel.Sheet.12">
                  <p:embed/>
                  <p:pic>
                    <p:nvPicPr>
                      <p:cNvPr id="2" name="Object 1">
                        <a:extLst>
                          <a:ext uri="{FF2B5EF4-FFF2-40B4-BE49-F238E27FC236}">
                            <a16:creationId xmlns:a16="http://schemas.microsoft.com/office/drawing/2014/main" id="{64426CC2-E5B0-474B-92C0-65029844E0A4}"/>
                          </a:ext>
                        </a:extLst>
                      </p:cNvPr>
                      <p:cNvPicPr/>
                      <p:nvPr/>
                    </p:nvPicPr>
                    <p:blipFill>
                      <a:blip r:embed="rId4"/>
                      <a:stretch>
                        <a:fillRect/>
                      </a:stretch>
                    </p:blipFill>
                    <p:spPr>
                      <a:xfrm>
                        <a:off x="771525" y="2590800"/>
                        <a:ext cx="8058150" cy="36576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680DD793-BC73-B000-37C4-09AA943143E8}"/>
              </a:ext>
            </a:extLst>
          </p:cNvPr>
          <p:cNvSpPr/>
          <p:nvPr/>
        </p:nvSpPr>
        <p:spPr>
          <a:xfrm>
            <a:off x="3368675" y="2842957"/>
            <a:ext cx="3200400" cy="165284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CEB669-AFB9-8096-2E19-538C70CD4FF2}"/>
              </a:ext>
            </a:extLst>
          </p:cNvPr>
          <p:cNvSpPr/>
          <p:nvPr/>
        </p:nvSpPr>
        <p:spPr>
          <a:xfrm>
            <a:off x="1524000" y="2844102"/>
            <a:ext cx="1844675" cy="165284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0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9A4AA-0169-9718-BB7B-CE9955F69DF2}"/>
              </a:ext>
            </a:extLst>
          </p:cNvPr>
          <p:cNvSpPr>
            <a:spLocks noGrp="1"/>
          </p:cNvSpPr>
          <p:nvPr>
            <p:ph type="title"/>
          </p:nvPr>
        </p:nvSpPr>
        <p:spPr/>
        <p:txBody>
          <a:bodyPr/>
          <a:lstStyle/>
          <a:p>
            <a:r>
              <a:rPr lang="en-US"/>
              <a:t>Regression Results: Determinants of</a:t>
            </a:r>
            <a:br>
              <a:rPr lang="en-US"/>
            </a:br>
            <a:r>
              <a:rPr lang="en-US"/>
              <a:t>Securities Losses to Total Assets</a:t>
            </a:r>
            <a:br>
              <a:rPr lang="en-US"/>
            </a:br>
            <a:endParaRPr lang="en-US" sz="240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A122A7-9E15-F896-C5E9-6B2D3074588B}"/>
                  </a:ext>
                </a:extLst>
              </p:cNvPr>
              <p:cNvSpPr txBox="1"/>
              <p:nvPr/>
            </p:nvSpPr>
            <p:spPr>
              <a:xfrm>
                <a:off x="685800" y="1524000"/>
                <a:ext cx="8093075" cy="1323439"/>
              </a:xfrm>
              <a:prstGeom prst="rect">
                <a:avLst/>
              </a:prstGeom>
              <a:noFill/>
            </p:spPr>
            <p:txBody>
              <a:bodyPr wrap="square" rtlCol="0">
                <a:spAutoFit/>
              </a:bodyPr>
              <a:lstStyle/>
              <a:p>
                <a:r>
                  <a:rPr lang="en-US" sz="1200"/>
                  <a:t>Table 4: This table shows the results from a series of OLS regressions where the dependent variable is </a:t>
                </a:r>
                <a14:m>
                  <m:oMath xmlns:m="http://schemas.openxmlformats.org/officeDocument/2006/math">
                    <m:r>
                      <a:rPr lang="en-US" sz="1200" i="1" dirty="0" smtClean="0">
                        <a:latin typeface="Cambria Math" panose="02040503050406030204" pitchFamily="18" charset="0"/>
                      </a:rPr>
                      <m:t>𝑠𝑒𝑐𝑙𝑜𝑠𝑠𝑡𝑎</m:t>
                    </m:r>
                  </m:oMath>
                </a14:m>
                <a:r>
                  <a:rPr lang="en-US" sz="1200"/>
                  <a:t>, which is the ratio of unrealized securities losses (expressed as a positive value) to total assets. These regressions are based upon quarterly financial data reported by 4,697 U.S. commercial banks for Q2 2023. Explanatory variables are based upon quarterly financial data reported by 4,697 banks for Q4 2021, prior to the first interest rate hike. t-statistics appear in parenthesis. *,**, and *** indicate statistical significance at the 10, 5, and 1 percent levels, respectively.</a:t>
                </a:r>
              </a:p>
              <a:p>
                <a:endParaRPr lang="en-US" sz="1000"/>
              </a:p>
              <a:p>
                <a:endParaRPr lang="en-US" sz="1000"/>
              </a:p>
            </p:txBody>
          </p:sp>
        </mc:Choice>
        <mc:Fallback xmlns="">
          <p:sp>
            <p:nvSpPr>
              <p:cNvPr id="5" name="TextBox 4">
                <a:extLst>
                  <a:ext uri="{FF2B5EF4-FFF2-40B4-BE49-F238E27FC236}">
                    <a16:creationId xmlns:a16="http://schemas.microsoft.com/office/drawing/2014/main" id="{9AA122A7-9E15-F896-C5E9-6B2D3074588B}"/>
                  </a:ext>
                </a:extLst>
              </p:cNvPr>
              <p:cNvSpPr txBox="1">
                <a:spLocks noRot="1" noChangeAspect="1" noMove="1" noResize="1" noEditPoints="1" noAdjustHandles="1" noChangeArrowheads="1" noChangeShapeType="1" noTextEdit="1"/>
              </p:cNvSpPr>
              <p:nvPr/>
            </p:nvSpPr>
            <p:spPr>
              <a:xfrm>
                <a:off x="685800" y="1524000"/>
                <a:ext cx="8093075" cy="1323439"/>
              </a:xfrm>
              <a:prstGeom prst="rect">
                <a:avLst/>
              </a:prstGeom>
              <a:blipFill>
                <a:blip r:embed="rId2"/>
                <a:stretch>
                  <a:fillRect l="-75"/>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64426CC2-E5B0-474B-92C0-65029844E0A4}"/>
              </a:ext>
            </a:extLst>
          </p:cNvPr>
          <p:cNvGraphicFramePr>
            <a:graphicFrameLocks noChangeAspect="1"/>
          </p:cNvGraphicFramePr>
          <p:nvPr/>
        </p:nvGraphicFramePr>
        <p:xfrm>
          <a:off x="771525" y="2590800"/>
          <a:ext cx="8058150" cy="3657600"/>
        </p:xfrm>
        <a:graphic>
          <a:graphicData uri="http://schemas.openxmlformats.org/presentationml/2006/ole">
            <mc:AlternateContent xmlns:mc="http://schemas.openxmlformats.org/markup-compatibility/2006">
              <mc:Choice xmlns:v="urn:schemas-microsoft-com:vml" Requires="v">
                <p:oleObj name="Worksheet" r:id="rId3" imgW="8058172" imgH="3657446" progId="Excel.Sheet.12">
                  <p:embed/>
                </p:oleObj>
              </mc:Choice>
              <mc:Fallback>
                <p:oleObj name="Worksheet" r:id="rId3" imgW="8058172" imgH="3657446" progId="Excel.Sheet.12">
                  <p:embed/>
                  <p:pic>
                    <p:nvPicPr>
                      <p:cNvPr id="2" name="Object 1">
                        <a:extLst>
                          <a:ext uri="{FF2B5EF4-FFF2-40B4-BE49-F238E27FC236}">
                            <a16:creationId xmlns:a16="http://schemas.microsoft.com/office/drawing/2014/main" id="{64426CC2-E5B0-474B-92C0-65029844E0A4}"/>
                          </a:ext>
                        </a:extLst>
                      </p:cNvPr>
                      <p:cNvPicPr/>
                      <p:nvPr/>
                    </p:nvPicPr>
                    <p:blipFill>
                      <a:blip r:embed="rId4"/>
                      <a:stretch>
                        <a:fillRect/>
                      </a:stretch>
                    </p:blipFill>
                    <p:spPr>
                      <a:xfrm>
                        <a:off x="771525" y="2590800"/>
                        <a:ext cx="8058150" cy="36576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680DD793-BC73-B000-37C4-09AA943143E8}"/>
              </a:ext>
            </a:extLst>
          </p:cNvPr>
          <p:cNvSpPr/>
          <p:nvPr/>
        </p:nvSpPr>
        <p:spPr>
          <a:xfrm>
            <a:off x="6477000" y="4495798"/>
            <a:ext cx="1524000" cy="76200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CEB669-AFB9-8096-2E19-538C70CD4FF2}"/>
              </a:ext>
            </a:extLst>
          </p:cNvPr>
          <p:cNvSpPr/>
          <p:nvPr/>
        </p:nvSpPr>
        <p:spPr>
          <a:xfrm>
            <a:off x="1481137" y="4495798"/>
            <a:ext cx="1844675" cy="76200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61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986-1D0E-FE86-6804-5A8D72E38802}"/>
              </a:ext>
            </a:extLst>
          </p:cNvPr>
          <p:cNvSpPr>
            <a:spLocks noGrp="1"/>
          </p:cNvSpPr>
          <p:nvPr>
            <p:ph type="title"/>
          </p:nvPr>
        </p:nvSpPr>
        <p:spPr>
          <a:xfrm>
            <a:off x="914400" y="512064"/>
            <a:ext cx="7848600" cy="914400"/>
          </a:xfrm>
        </p:spPr>
        <p:txBody>
          <a:bodyPr/>
          <a:lstStyle/>
          <a:p>
            <a:r>
              <a:rPr lang="en-US"/>
              <a:t>Event-Study Analysis of SVB Closure:</a:t>
            </a:r>
            <a:endParaRPr lang="en-US" sz="2400"/>
          </a:p>
        </p:txBody>
      </p:sp>
      <p:sp>
        <p:nvSpPr>
          <p:cNvPr id="4" name="Content Placeholder 3">
            <a:extLst>
              <a:ext uri="{FF2B5EF4-FFF2-40B4-BE49-F238E27FC236}">
                <a16:creationId xmlns:a16="http://schemas.microsoft.com/office/drawing/2014/main" id="{6F57E385-05CE-333B-82C4-CA5C3E8BD031}"/>
              </a:ext>
            </a:extLst>
          </p:cNvPr>
          <p:cNvSpPr>
            <a:spLocks noGrp="1"/>
          </p:cNvSpPr>
          <p:nvPr>
            <p:ph idx="1"/>
          </p:nvPr>
        </p:nvSpPr>
        <p:spPr/>
        <p:txBody>
          <a:bodyPr>
            <a:normAutofit/>
          </a:bodyPr>
          <a:lstStyle/>
          <a:p>
            <a:r>
              <a:rPr lang="en-US" sz="2600"/>
              <a:t>Next, we test whether the sharp declines in bank stock values following Silicon Valley Bank's March 10, 2023, failure reflected disproportionate losses among banks exposed to interest-rate risk.</a:t>
            </a:r>
          </a:p>
          <a:p>
            <a:pPr lvl="1"/>
            <a:r>
              <a:rPr lang="en-US" sz="2400"/>
              <a:t>First, we estimate excess returns around the failure by regressing daily bank stock returns against the S&amp;P 500.</a:t>
            </a:r>
          </a:p>
          <a:p>
            <a:pPr lvl="1"/>
            <a:r>
              <a:rPr lang="en-US" sz="2400"/>
              <a:t>Second, we analyze the cumulative abnormal returns (CARs) using the ratio of unrealized securities losses to total assets and portfolio allocations as key explanatory variables.</a:t>
            </a:r>
          </a:p>
        </p:txBody>
      </p:sp>
    </p:spTree>
    <p:extLst>
      <p:ext uri="{BB962C8B-B14F-4D97-AF65-F5344CB8AC3E}">
        <p14:creationId xmlns:p14="http://schemas.microsoft.com/office/powerpoint/2010/main" val="90482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986-1D0E-FE86-6804-5A8D72E38802}"/>
              </a:ext>
            </a:extLst>
          </p:cNvPr>
          <p:cNvSpPr>
            <a:spLocks noGrp="1"/>
          </p:cNvSpPr>
          <p:nvPr>
            <p:ph type="title"/>
          </p:nvPr>
        </p:nvSpPr>
        <p:spPr/>
        <p:txBody>
          <a:bodyPr/>
          <a:lstStyle/>
          <a:p>
            <a:r>
              <a:rPr lang="en-US"/>
              <a:t>Event-Study Analysis of SVB Closure:</a:t>
            </a:r>
            <a:br>
              <a:rPr lang="en-US"/>
            </a:br>
            <a:r>
              <a:rPr lang="en-US" sz="2400"/>
              <a:t>High vs. Low Interest-Rate Risk Portfolios</a:t>
            </a:r>
          </a:p>
        </p:txBody>
      </p:sp>
      <p:sp>
        <p:nvSpPr>
          <p:cNvPr id="3" name="TextBox 2">
            <a:extLst>
              <a:ext uri="{FF2B5EF4-FFF2-40B4-BE49-F238E27FC236}">
                <a16:creationId xmlns:a16="http://schemas.microsoft.com/office/drawing/2014/main" id="{5781DE6F-7863-00D6-9A25-47F0BAC99BE5}"/>
              </a:ext>
            </a:extLst>
          </p:cNvPr>
          <p:cNvSpPr txBox="1"/>
          <p:nvPr/>
        </p:nvSpPr>
        <p:spPr>
          <a:xfrm>
            <a:off x="990600" y="1600200"/>
            <a:ext cx="7696200" cy="646331"/>
          </a:xfrm>
          <a:prstGeom prst="rect">
            <a:avLst/>
          </a:prstGeom>
          <a:noFill/>
        </p:spPr>
        <p:txBody>
          <a:bodyPr wrap="square" rtlCol="0">
            <a:spAutoFit/>
          </a:bodyPr>
          <a:lstStyle/>
          <a:p>
            <a:r>
              <a:rPr lang="en-US"/>
              <a:t>Average daily abnormal returns of Bank Holding Companies (BHCs) </a:t>
            </a:r>
          </a:p>
          <a:p>
            <a:r>
              <a:rPr lang="en-US"/>
              <a:t>with </a:t>
            </a:r>
            <a:r>
              <a:rPr lang="en-US" u="sng"/>
              <a:t>high and low interest-rate risk</a:t>
            </a:r>
            <a:r>
              <a:rPr lang="en-US"/>
              <a:t> in their security portfolios.  </a:t>
            </a:r>
          </a:p>
        </p:txBody>
      </p:sp>
      <p:pic>
        <p:nvPicPr>
          <p:cNvPr id="5" name="Picture 4">
            <a:extLst>
              <a:ext uri="{FF2B5EF4-FFF2-40B4-BE49-F238E27FC236}">
                <a16:creationId xmlns:a16="http://schemas.microsoft.com/office/drawing/2014/main" id="{C92A7AB1-7AC6-DFF6-0C91-32D806A3B2C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20267"/>
            <a:ext cx="6324600" cy="4285333"/>
          </a:xfrm>
          <a:prstGeom prst="rect">
            <a:avLst/>
          </a:prstGeom>
          <a:noFill/>
        </p:spPr>
      </p:pic>
    </p:spTree>
    <p:extLst>
      <p:ext uri="{BB962C8B-B14F-4D97-AF65-F5344CB8AC3E}">
        <p14:creationId xmlns:p14="http://schemas.microsoft.com/office/powerpoint/2010/main" val="19669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986-1D0E-FE86-6804-5A8D72E38802}"/>
              </a:ext>
            </a:extLst>
          </p:cNvPr>
          <p:cNvSpPr>
            <a:spLocks noGrp="1"/>
          </p:cNvSpPr>
          <p:nvPr>
            <p:ph type="title"/>
          </p:nvPr>
        </p:nvSpPr>
        <p:spPr/>
        <p:txBody>
          <a:bodyPr/>
          <a:lstStyle/>
          <a:p>
            <a:r>
              <a:rPr lang="en-US"/>
              <a:t>Event-Study Analysis of SVB Closure:</a:t>
            </a:r>
            <a:br>
              <a:rPr lang="en-US"/>
            </a:br>
            <a:r>
              <a:rPr lang="en-US" sz="2400"/>
              <a:t>High vs. Low Uninsured Deposits</a:t>
            </a:r>
          </a:p>
        </p:txBody>
      </p:sp>
      <p:sp>
        <p:nvSpPr>
          <p:cNvPr id="3" name="TextBox 2">
            <a:extLst>
              <a:ext uri="{FF2B5EF4-FFF2-40B4-BE49-F238E27FC236}">
                <a16:creationId xmlns:a16="http://schemas.microsoft.com/office/drawing/2014/main" id="{5781DE6F-7863-00D6-9A25-47F0BAC99BE5}"/>
              </a:ext>
            </a:extLst>
          </p:cNvPr>
          <p:cNvSpPr txBox="1"/>
          <p:nvPr/>
        </p:nvSpPr>
        <p:spPr>
          <a:xfrm>
            <a:off x="990600" y="1600200"/>
            <a:ext cx="7696200" cy="830997"/>
          </a:xfrm>
          <a:prstGeom prst="rect">
            <a:avLst/>
          </a:prstGeom>
          <a:noFill/>
        </p:spPr>
        <p:txBody>
          <a:bodyPr wrap="square" rtlCol="0">
            <a:spAutoFit/>
          </a:bodyPr>
          <a:lstStyle/>
          <a:p>
            <a:r>
              <a:rPr lang="en-US"/>
              <a:t>Average daily abnormal returns of Bank Holding Companies (BHCs) </a:t>
            </a:r>
          </a:p>
          <a:p>
            <a:r>
              <a:rPr lang="en-US"/>
              <a:t>with </a:t>
            </a:r>
            <a:r>
              <a:rPr lang="en-US" u="sng"/>
              <a:t>high and low uninsured deposits</a:t>
            </a:r>
            <a:r>
              <a:rPr lang="en-US"/>
              <a:t>.  </a:t>
            </a:r>
          </a:p>
          <a:p>
            <a:r>
              <a:rPr lang="en-US" sz="1200"/>
              <a:t> </a:t>
            </a:r>
          </a:p>
        </p:txBody>
      </p:sp>
      <p:pic>
        <p:nvPicPr>
          <p:cNvPr id="4" name="Picture 3">
            <a:extLst>
              <a:ext uri="{FF2B5EF4-FFF2-40B4-BE49-F238E27FC236}">
                <a16:creationId xmlns:a16="http://schemas.microsoft.com/office/drawing/2014/main" id="{E8FF78CA-78F5-39E4-6516-93F68B189403}"/>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31197"/>
            <a:ext cx="6324600" cy="4169628"/>
          </a:xfrm>
          <a:prstGeom prst="rect">
            <a:avLst/>
          </a:prstGeom>
          <a:noFill/>
        </p:spPr>
      </p:pic>
    </p:spTree>
    <p:extLst>
      <p:ext uri="{BB962C8B-B14F-4D97-AF65-F5344CB8AC3E}">
        <p14:creationId xmlns:p14="http://schemas.microsoft.com/office/powerpoint/2010/main" val="2646408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986-1D0E-FE86-6804-5A8D72E38802}"/>
              </a:ext>
            </a:extLst>
          </p:cNvPr>
          <p:cNvSpPr>
            <a:spLocks noGrp="1"/>
          </p:cNvSpPr>
          <p:nvPr>
            <p:ph type="title"/>
          </p:nvPr>
        </p:nvSpPr>
        <p:spPr/>
        <p:txBody>
          <a:bodyPr/>
          <a:lstStyle/>
          <a:p>
            <a:r>
              <a:rPr lang="en-US" sz="2400"/>
              <a:t>Diff-in-Diff Analysis of Daily Abnormal Returns:</a:t>
            </a:r>
          </a:p>
        </p:txBody>
      </p:sp>
      <p:graphicFrame>
        <p:nvGraphicFramePr>
          <p:cNvPr id="5" name="Table 4">
            <a:extLst>
              <a:ext uri="{FF2B5EF4-FFF2-40B4-BE49-F238E27FC236}">
                <a16:creationId xmlns:a16="http://schemas.microsoft.com/office/drawing/2014/main" id="{724E89A4-47A0-1449-CA30-046C87A2A6B2}"/>
              </a:ext>
            </a:extLst>
          </p:cNvPr>
          <p:cNvGraphicFramePr>
            <a:graphicFrameLocks noGrp="1"/>
          </p:cNvGraphicFramePr>
          <p:nvPr>
            <p:extLst>
              <p:ext uri="{D42A27DB-BD31-4B8C-83A1-F6EECF244321}">
                <p14:modId xmlns:p14="http://schemas.microsoft.com/office/powerpoint/2010/main" val="2932731190"/>
              </p:ext>
            </p:extLst>
          </p:nvPr>
        </p:nvGraphicFramePr>
        <p:xfrm>
          <a:off x="647702" y="1066800"/>
          <a:ext cx="8305796" cy="5044014"/>
        </p:xfrm>
        <a:graphic>
          <a:graphicData uri="http://schemas.openxmlformats.org/drawingml/2006/table">
            <a:tbl>
              <a:tblPr/>
              <a:tblGrid>
                <a:gridCol w="1921070">
                  <a:extLst>
                    <a:ext uri="{9D8B030D-6E8A-4147-A177-3AD203B41FA5}">
                      <a16:colId xmlns:a16="http://schemas.microsoft.com/office/drawing/2014/main" val="2897484585"/>
                    </a:ext>
                  </a:extLst>
                </a:gridCol>
                <a:gridCol w="540871">
                  <a:extLst>
                    <a:ext uri="{9D8B030D-6E8A-4147-A177-3AD203B41FA5}">
                      <a16:colId xmlns:a16="http://schemas.microsoft.com/office/drawing/2014/main" val="3312207327"/>
                    </a:ext>
                  </a:extLst>
                </a:gridCol>
                <a:gridCol w="240704">
                  <a:extLst>
                    <a:ext uri="{9D8B030D-6E8A-4147-A177-3AD203B41FA5}">
                      <a16:colId xmlns:a16="http://schemas.microsoft.com/office/drawing/2014/main" val="1593204217"/>
                    </a:ext>
                  </a:extLst>
                </a:gridCol>
                <a:gridCol w="540871">
                  <a:extLst>
                    <a:ext uri="{9D8B030D-6E8A-4147-A177-3AD203B41FA5}">
                      <a16:colId xmlns:a16="http://schemas.microsoft.com/office/drawing/2014/main" val="3205559856"/>
                    </a:ext>
                  </a:extLst>
                </a:gridCol>
                <a:gridCol w="240704">
                  <a:extLst>
                    <a:ext uri="{9D8B030D-6E8A-4147-A177-3AD203B41FA5}">
                      <a16:colId xmlns:a16="http://schemas.microsoft.com/office/drawing/2014/main" val="551874847"/>
                    </a:ext>
                  </a:extLst>
                </a:gridCol>
                <a:gridCol w="540871">
                  <a:extLst>
                    <a:ext uri="{9D8B030D-6E8A-4147-A177-3AD203B41FA5}">
                      <a16:colId xmlns:a16="http://schemas.microsoft.com/office/drawing/2014/main" val="1725919849"/>
                    </a:ext>
                  </a:extLst>
                </a:gridCol>
                <a:gridCol w="240704">
                  <a:extLst>
                    <a:ext uri="{9D8B030D-6E8A-4147-A177-3AD203B41FA5}">
                      <a16:colId xmlns:a16="http://schemas.microsoft.com/office/drawing/2014/main" val="1069581971"/>
                    </a:ext>
                  </a:extLst>
                </a:gridCol>
                <a:gridCol w="540871">
                  <a:extLst>
                    <a:ext uri="{9D8B030D-6E8A-4147-A177-3AD203B41FA5}">
                      <a16:colId xmlns:a16="http://schemas.microsoft.com/office/drawing/2014/main" val="1762791337"/>
                    </a:ext>
                  </a:extLst>
                </a:gridCol>
                <a:gridCol w="307322">
                  <a:extLst>
                    <a:ext uri="{9D8B030D-6E8A-4147-A177-3AD203B41FA5}">
                      <a16:colId xmlns:a16="http://schemas.microsoft.com/office/drawing/2014/main" val="2547149784"/>
                    </a:ext>
                  </a:extLst>
                </a:gridCol>
                <a:gridCol w="540871">
                  <a:extLst>
                    <a:ext uri="{9D8B030D-6E8A-4147-A177-3AD203B41FA5}">
                      <a16:colId xmlns:a16="http://schemas.microsoft.com/office/drawing/2014/main" val="809597555"/>
                    </a:ext>
                  </a:extLst>
                </a:gridCol>
                <a:gridCol w="366421">
                  <a:extLst>
                    <a:ext uri="{9D8B030D-6E8A-4147-A177-3AD203B41FA5}">
                      <a16:colId xmlns:a16="http://schemas.microsoft.com/office/drawing/2014/main" val="2753547311"/>
                    </a:ext>
                  </a:extLst>
                </a:gridCol>
                <a:gridCol w="540871">
                  <a:extLst>
                    <a:ext uri="{9D8B030D-6E8A-4147-A177-3AD203B41FA5}">
                      <a16:colId xmlns:a16="http://schemas.microsoft.com/office/drawing/2014/main" val="3116012440"/>
                    </a:ext>
                  </a:extLst>
                </a:gridCol>
                <a:gridCol w="240704">
                  <a:extLst>
                    <a:ext uri="{9D8B030D-6E8A-4147-A177-3AD203B41FA5}">
                      <a16:colId xmlns:a16="http://schemas.microsoft.com/office/drawing/2014/main" val="2258787305"/>
                    </a:ext>
                  </a:extLst>
                </a:gridCol>
                <a:gridCol w="540871">
                  <a:extLst>
                    <a:ext uri="{9D8B030D-6E8A-4147-A177-3AD203B41FA5}">
                      <a16:colId xmlns:a16="http://schemas.microsoft.com/office/drawing/2014/main" val="3061321946"/>
                    </a:ext>
                  </a:extLst>
                </a:gridCol>
                <a:gridCol w="240704">
                  <a:extLst>
                    <a:ext uri="{9D8B030D-6E8A-4147-A177-3AD203B41FA5}">
                      <a16:colId xmlns:a16="http://schemas.microsoft.com/office/drawing/2014/main" val="1047835340"/>
                    </a:ext>
                  </a:extLst>
                </a:gridCol>
                <a:gridCol w="472500">
                  <a:extLst>
                    <a:ext uri="{9D8B030D-6E8A-4147-A177-3AD203B41FA5}">
                      <a16:colId xmlns:a16="http://schemas.microsoft.com/office/drawing/2014/main" val="3814807301"/>
                    </a:ext>
                  </a:extLst>
                </a:gridCol>
                <a:gridCol w="248866">
                  <a:extLst>
                    <a:ext uri="{9D8B030D-6E8A-4147-A177-3AD203B41FA5}">
                      <a16:colId xmlns:a16="http://schemas.microsoft.com/office/drawing/2014/main" val="3128149237"/>
                    </a:ext>
                  </a:extLst>
                </a:gridCol>
              </a:tblGrid>
              <a:tr h="304800">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Interest rate Risk</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Uninsured Deposits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Unrealized Losses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r"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Combined</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577151770"/>
                  </a:ext>
                </a:extLst>
              </a:tr>
              <a:tr h="218532">
                <a:tc>
                  <a:txBody>
                    <a:bodyPr/>
                    <a:lstStyle/>
                    <a:p>
                      <a:pPr algn="ctr" fontAlgn="b">
                        <a:spcAft>
                          <a:spcPts val="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91706892"/>
                  </a:ext>
                </a:extLst>
              </a:tr>
              <a:tr h="251149">
                <a:tc>
                  <a:txBody>
                    <a:bodyPr/>
                    <a:lstStyle/>
                    <a:p>
                      <a:pPr algn="l" fontAlgn="ctr"/>
                      <a:r>
                        <a:rPr lang="en-US" sz="1000" b="1" i="0" u="none" strike="noStrike">
                          <a:solidFill>
                            <a:srgbClr val="F2F2F2"/>
                          </a:solidFill>
                          <a:effectLst/>
                          <a:latin typeface="Calibri" panose="020F0502020204030204" pitchFamily="34" charset="0"/>
                        </a:rPr>
                        <a:t>High_Int_Risk ×Post SVB Failure</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-8.84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-7.569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-11.09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-9.263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3729427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(-1.164)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(-1.010)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08675097"/>
                  </a:ext>
                </a:extLst>
              </a:tr>
              <a:tr h="251149">
                <a:tc>
                  <a:txBody>
                    <a:bodyPr/>
                    <a:lstStyle/>
                    <a:p>
                      <a:pPr algn="l" fontAlgn="ctr"/>
                      <a:r>
                        <a:rPr lang="en-US" sz="1000" b="1" i="0" u="none" strike="noStrike">
                          <a:solidFill>
                            <a:srgbClr val="F2F2F2"/>
                          </a:solidFill>
                          <a:effectLst/>
                          <a:latin typeface="Calibri" panose="020F0502020204030204" pitchFamily="34" charset="0"/>
                        </a:rPr>
                        <a:t>High_Int_Risk</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2.356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1.356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7627810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-0.867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-0.779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-0.472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-0.492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90498183"/>
                  </a:ext>
                </a:extLst>
              </a:tr>
              <a:tr h="251149">
                <a:tc>
                  <a:txBody>
                    <a:bodyPr/>
                    <a:lstStyle/>
                    <a:p>
                      <a:pPr algn="l" fontAlgn="ctr"/>
                      <a:r>
                        <a:rPr lang="en-US" sz="1000" b="1" i="0" u="none" strike="noStrike">
                          <a:solidFill>
                            <a:srgbClr val="F2F2F2"/>
                          </a:solidFill>
                          <a:effectLst/>
                          <a:latin typeface="Calibri" panose="020F0502020204030204" pitchFamily="34" charset="0"/>
                        </a:rPr>
                        <a:t>High Uninsured x 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-25.069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-19.016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-24.572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-18.601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83574008"/>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(-2.990)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(-2.990)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01655248"/>
                  </a:ext>
                </a:extLst>
              </a:tr>
              <a:tr h="251149">
                <a:tc>
                  <a:txBody>
                    <a:bodyPr/>
                    <a:lstStyle/>
                    <a:p>
                      <a:pPr algn="l" fontAlgn="ctr"/>
                      <a:r>
                        <a:rPr lang="en-US" sz="1000" b="1" i="0" u="none" strike="noStrike">
                          <a:solidFill>
                            <a:srgbClr val="F2F2F2"/>
                          </a:solidFill>
                          <a:effectLst/>
                          <a:latin typeface="Calibri" panose="020F0502020204030204" pitchFamily="34" charset="0"/>
                        </a:rPr>
                        <a:t>High Uninsured Dep</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-6.555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-4.883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-6.619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-4.947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30130059"/>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(-2.308)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(-2.312)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(-1.816)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30524044"/>
                  </a:ext>
                </a:extLst>
              </a:tr>
              <a:tr h="251149">
                <a:tc>
                  <a:txBody>
                    <a:bodyPr/>
                    <a:lstStyle/>
                    <a:p>
                      <a:pPr algn="l" fontAlgn="ctr"/>
                      <a:r>
                        <a:rPr lang="en-US" sz="1000" b="1" i="0" u="none" strike="noStrike">
                          <a:solidFill>
                            <a:srgbClr val="F2F2F2"/>
                          </a:solidFill>
                          <a:effectLst/>
                          <a:latin typeface="Calibri" panose="020F0502020204030204" pitchFamily="34" charset="0"/>
                        </a:rPr>
                        <a:t>High Unrealized Loss x 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0.081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-0.359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2240910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(-0.048)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82701819"/>
                  </a:ext>
                </a:extLst>
              </a:tr>
              <a:tr h="251149">
                <a:tc>
                  <a:txBody>
                    <a:bodyPr/>
                    <a:lstStyle/>
                    <a:p>
                      <a:pPr algn="l" fontAlgn="ctr"/>
                      <a:r>
                        <a:rPr lang="en-US" sz="1000" b="1" i="0" u="none" strike="noStrike">
                          <a:solidFill>
                            <a:srgbClr val="F2F2F2"/>
                          </a:solidFill>
                          <a:effectLst/>
                          <a:latin typeface="Calibri" panose="020F0502020204030204" pitchFamily="34" charset="0"/>
                        </a:rPr>
                        <a:t>High Unreal Losses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-3.411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-3.178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884805155"/>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(-1.253)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(-1.241)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79267695"/>
                  </a:ext>
                </a:extLst>
              </a:tr>
              <a:tr h="251149">
                <a:tc>
                  <a:txBody>
                    <a:bodyPr/>
                    <a:lstStyle/>
                    <a:p>
                      <a:pPr algn="l" fontAlgn="ctr"/>
                      <a:r>
                        <a:rPr lang="en-US" sz="1000" b="1" i="0" u="none" strike="noStrike">
                          <a:solidFill>
                            <a:srgbClr val="F2F2F2"/>
                          </a:solidFill>
                          <a:effectLst/>
                          <a:latin typeface="Calibri" panose="020F0502020204030204" pitchFamily="34" charset="0"/>
                        </a:rPr>
                        <a:t>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-83.712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-63.033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-79.263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-59.645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-88.246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-66.698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-73.983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-55.234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04261323"/>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(-19.755)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(-14.868)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(-19.759)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(-14.230)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(-19.652)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(-15.051)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(-13.228)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(-9.418)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75259240"/>
                  </a:ext>
                </a:extLst>
              </a:tr>
              <a:tr h="251149">
                <a:tc>
                  <a:txBody>
                    <a:bodyPr/>
                    <a:lstStyle/>
                    <a:p>
                      <a:pPr algn="l" fontAlgn="ctr"/>
                      <a:r>
                        <a:rPr lang="en-US" sz="1000" b="1" i="0" u="none" strike="noStrike">
                          <a:solidFill>
                            <a:srgbClr val="F2F2F2"/>
                          </a:solidFill>
                          <a:effectLst/>
                          <a:latin typeface="Calibri" panose="020F0502020204030204" pitchFamily="34" charset="0"/>
                        </a:rPr>
                        <a:t>Constant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-14.375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-6.987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-10.826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-4.037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-4.358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-4.677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28898923"/>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(-7.740)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(-4.045)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(-4.767)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(-1.873)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(-5.582)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(-2.210)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(-4.634)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(-2.030)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52357623"/>
                  </a:ext>
                </a:extLst>
              </a:tr>
              <a:tr h="251149">
                <a:tc>
                  <a:txBody>
                    <a:bodyPr/>
                    <a:lstStyle/>
                    <a:p>
                      <a:pPr algn="l" fontAlgn="ctr"/>
                      <a:r>
                        <a:rPr lang="en-US" sz="1000" b="1" i="0" u="none" strike="noStrike">
                          <a:solidFill>
                            <a:srgbClr val="F2F2F2"/>
                          </a:solidFill>
                          <a:effectLst/>
                          <a:latin typeface="Calibri" panose="020F0502020204030204" pitchFamily="34" charset="0"/>
                        </a:rPr>
                        <a:t>R-Squared</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0.020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0.020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41395211"/>
                  </a:ext>
                </a:extLst>
              </a:tr>
              <a:tr h="251149">
                <a:tc>
                  <a:txBody>
                    <a:bodyPr/>
                    <a:lstStyle/>
                    <a:p>
                      <a:pPr algn="l" fontAlgn="ctr"/>
                      <a:r>
                        <a:rPr lang="en-US" sz="1000" b="1" i="0" u="none" strike="noStrike">
                          <a:solidFill>
                            <a:srgbClr val="F2F2F2"/>
                          </a:solidFill>
                          <a:effectLst/>
                          <a:latin typeface="Calibri" panose="020F0502020204030204" pitchFamily="34" charset="0"/>
                        </a:rPr>
                        <a:t>N</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000" b="1" i="0" u="none" strike="noStrike">
                          <a:solidFill>
                            <a:srgbClr val="F2F2F2"/>
                          </a:solidFill>
                          <a:effectLst/>
                          <a:latin typeface="Calibri" panose="020F0502020204030204" pitchFamily="34" charset="0"/>
                        </a:rPr>
                        <a:t>10,447 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b"/>
                      <a:r>
                        <a:rPr lang="en-US" sz="1000" b="1" i="0" u="none" strike="noStrike" dirty="0">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40615251"/>
                  </a:ext>
                </a:extLst>
              </a:tr>
            </a:tbl>
          </a:graphicData>
        </a:graphic>
      </p:graphicFrame>
      <p:sp>
        <p:nvSpPr>
          <p:cNvPr id="4" name="TextBox 3">
            <a:extLst>
              <a:ext uri="{FF2B5EF4-FFF2-40B4-BE49-F238E27FC236}">
                <a16:creationId xmlns:a16="http://schemas.microsoft.com/office/drawing/2014/main" id="{1B012BCB-D6C8-44C1-4DAF-4E833AA5A171}"/>
              </a:ext>
            </a:extLst>
          </p:cNvPr>
          <p:cNvSpPr txBox="1"/>
          <p:nvPr/>
        </p:nvSpPr>
        <p:spPr>
          <a:xfrm>
            <a:off x="533400" y="6296218"/>
            <a:ext cx="8229600" cy="738664"/>
          </a:xfrm>
          <a:prstGeom prst="rect">
            <a:avLst/>
          </a:prstGeom>
          <a:noFill/>
        </p:spPr>
        <p:txBody>
          <a:bodyPr wrap="square" rtlCol="0">
            <a:spAutoFit/>
          </a:bodyPr>
          <a:lstStyle/>
          <a:p>
            <a:pPr marL="171450" indent="-171450">
              <a:buFont typeface="Arial" panose="020B0604020202020204" pitchFamily="34" charset="0"/>
              <a:buChar char="•"/>
            </a:pPr>
            <a:r>
              <a:rPr lang="en-US" sz="1200"/>
              <a:t>Post SVB failure equals on from March 9, 2023, through March 31, 2023, and zero before this period.</a:t>
            </a:r>
          </a:p>
          <a:p>
            <a:pPr marL="171450" indent="-171450">
              <a:buFont typeface="Arial" panose="020B0604020202020204" pitchFamily="34" charset="0"/>
              <a:buChar char="•"/>
            </a:pPr>
            <a:r>
              <a:rPr lang="en-US" sz="1200"/>
              <a:t>BHC daily abnormal returns calculated using CAPM and </a:t>
            </a:r>
            <a:r>
              <a:rPr lang="en-US" sz="1200" err="1"/>
              <a:t>Fama</a:t>
            </a:r>
            <a:r>
              <a:rPr lang="en-US" sz="1200"/>
              <a:t>-French three factor model multiplied by 100.</a:t>
            </a:r>
          </a:p>
          <a:p>
            <a:endParaRPr lang="en-US"/>
          </a:p>
        </p:txBody>
      </p:sp>
    </p:spTree>
    <p:extLst>
      <p:ext uri="{BB962C8B-B14F-4D97-AF65-F5344CB8AC3E}">
        <p14:creationId xmlns:p14="http://schemas.microsoft.com/office/powerpoint/2010/main" val="3382457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986-1D0E-FE86-6804-5A8D72E38802}"/>
              </a:ext>
            </a:extLst>
          </p:cNvPr>
          <p:cNvSpPr>
            <a:spLocks noGrp="1"/>
          </p:cNvSpPr>
          <p:nvPr>
            <p:ph type="title"/>
          </p:nvPr>
        </p:nvSpPr>
        <p:spPr/>
        <p:txBody>
          <a:bodyPr/>
          <a:lstStyle/>
          <a:p>
            <a:r>
              <a:rPr lang="en-US" sz="2400"/>
              <a:t>Diff-in-Diff Analysis of Daily Abnormal Returns:</a:t>
            </a:r>
          </a:p>
        </p:txBody>
      </p:sp>
      <p:graphicFrame>
        <p:nvGraphicFramePr>
          <p:cNvPr id="5" name="Table 4">
            <a:extLst>
              <a:ext uri="{FF2B5EF4-FFF2-40B4-BE49-F238E27FC236}">
                <a16:creationId xmlns:a16="http://schemas.microsoft.com/office/drawing/2014/main" id="{724E89A4-47A0-1449-CA30-046C87A2A6B2}"/>
              </a:ext>
            </a:extLst>
          </p:cNvPr>
          <p:cNvGraphicFramePr>
            <a:graphicFrameLocks noGrp="1"/>
          </p:cNvGraphicFramePr>
          <p:nvPr>
            <p:extLst>
              <p:ext uri="{D42A27DB-BD31-4B8C-83A1-F6EECF244321}">
                <p14:modId xmlns:p14="http://schemas.microsoft.com/office/powerpoint/2010/main" val="4039706402"/>
              </p:ext>
            </p:extLst>
          </p:nvPr>
        </p:nvGraphicFramePr>
        <p:xfrm>
          <a:off x="647702" y="1066800"/>
          <a:ext cx="8305796" cy="5044014"/>
        </p:xfrm>
        <a:graphic>
          <a:graphicData uri="http://schemas.openxmlformats.org/drawingml/2006/table">
            <a:tbl>
              <a:tblPr/>
              <a:tblGrid>
                <a:gridCol w="1921070">
                  <a:extLst>
                    <a:ext uri="{9D8B030D-6E8A-4147-A177-3AD203B41FA5}">
                      <a16:colId xmlns:a16="http://schemas.microsoft.com/office/drawing/2014/main" val="2897484585"/>
                    </a:ext>
                  </a:extLst>
                </a:gridCol>
                <a:gridCol w="540871">
                  <a:extLst>
                    <a:ext uri="{9D8B030D-6E8A-4147-A177-3AD203B41FA5}">
                      <a16:colId xmlns:a16="http://schemas.microsoft.com/office/drawing/2014/main" val="3312207327"/>
                    </a:ext>
                  </a:extLst>
                </a:gridCol>
                <a:gridCol w="240704">
                  <a:extLst>
                    <a:ext uri="{9D8B030D-6E8A-4147-A177-3AD203B41FA5}">
                      <a16:colId xmlns:a16="http://schemas.microsoft.com/office/drawing/2014/main" val="1593204217"/>
                    </a:ext>
                  </a:extLst>
                </a:gridCol>
                <a:gridCol w="540871">
                  <a:extLst>
                    <a:ext uri="{9D8B030D-6E8A-4147-A177-3AD203B41FA5}">
                      <a16:colId xmlns:a16="http://schemas.microsoft.com/office/drawing/2014/main" val="3205559856"/>
                    </a:ext>
                  </a:extLst>
                </a:gridCol>
                <a:gridCol w="240704">
                  <a:extLst>
                    <a:ext uri="{9D8B030D-6E8A-4147-A177-3AD203B41FA5}">
                      <a16:colId xmlns:a16="http://schemas.microsoft.com/office/drawing/2014/main" val="551874847"/>
                    </a:ext>
                  </a:extLst>
                </a:gridCol>
                <a:gridCol w="540871">
                  <a:extLst>
                    <a:ext uri="{9D8B030D-6E8A-4147-A177-3AD203B41FA5}">
                      <a16:colId xmlns:a16="http://schemas.microsoft.com/office/drawing/2014/main" val="1725919849"/>
                    </a:ext>
                  </a:extLst>
                </a:gridCol>
                <a:gridCol w="240704">
                  <a:extLst>
                    <a:ext uri="{9D8B030D-6E8A-4147-A177-3AD203B41FA5}">
                      <a16:colId xmlns:a16="http://schemas.microsoft.com/office/drawing/2014/main" val="1069581971"/>
                    </a:ext>
                  </a:extLst>
                </a:gridCol>
                <a:gridCol w="540871">
                  <a:extLst>
                    <a:ext uri="{9D8B030D-6E8A-4147-A177-3AD203B41FA5}">
                      <a16:colId xmlns:a16="http://schemas.microsoft.com/office/drawing/2014/main" val="1762791337"/>
                    </a:ext>
                  </a:extLst>
                </a:gridCol>
                <a:gridCol w="307322">
                  <a:extLst>
                    <a:ext uri="{9D8B030D-6E8A-4147-A177-3AD203B41FA5}">
                      <a16:colId xmlns:a16="http://schemas.microsoft.com/office/drawing/2014/main" val="2547149784"/>
                    </a:ext>
                  </a:extLst>
                </a:gridCol>
                <a:gridCol w="540871">
                  <a:extLst>
                    <a:ext uri="{9D8B030D-6E8A-4147-A177-3AD203B41FA5}">
                      <a16:colId xmlns:a16="http://schemas.microsoft.com/office/drawing/2014/main" val="809597555"/>
                    </a:ext>
                  </a:extLst>
                </a:gridCol>
                <a:gridCol w="366421">
                  <a:extLst>
                    <a:ext uri="{9D8B030D-6E8A-4147-A177-3AD203B41FA5}">
                      <a16:colId xmlns:a16="http://schemas.microsoft.com/office/drawing/2014/main" val="2753547311"/>
                    </a:ext>
                  </a:extLst>
                </a:gridCol>
                <a:gridCol w="540871">
                  <a:extLst>
                    <a:ext uri="{9D8B030D-6E8A-4147-A177-3AD203B41FA5}">
                      <a16:colId xmlns:a16="http://schemas.microsoft.com/office/drawing/2014/main" val="3116012440"/>
                    </a:ext>
                  </a:extLst>
                </a:gridCol>
                <a:gridCol w="240704">
                  <a:extLst>
                    <a:ext uri="{9D8B030D-6E8A-4147-A177-3AD203B41FA5}">
                      <a16:colId xmlns:a16="http://schemas.microsoft.com/office/drawing/2014/main" val="2258787305"/>
                    </a:ext>
                  </a:extLst>
                </a:gridCol>
                <a:gridCol w="540871">
                  <a:extLst>
                    <a:ext uri="{9D8B030D-6E8A-4147-A177-3AD203B41FA5}">
                      <a16:colId xmlns:a16="http://schemas.microsoft.com/office/drawing/2014/main" val="3061321946"/>
                    </a:ext>
                  </a:extLst>
                </a:gridCol>
                <a:gridCol w="240704">
                  <a:extLst>
                    <a:ext uri="{9D8B030D-6E8A-4147-A177-3AD203B41FA5}">
                      <a16:colId xmlns:a16="http://schemas.microsoft.com/office/drawing/2014/main" val="1047835340"/>
                    </a:ext>
                  </a:extLst>
                </a:gridCol>
                <a:gridCol w="472500">
                  <a:extLst>
                    <a:ext uri="{9D8B030D-6E8A-4147-A177-3AD203B41FA5}">
                      <a16:colId xmlns:a16="http://schemas.microsoft.com/office/drawing/2014/main" val="3814807301"/>
                    </a:ext>
                  </a:extLst>
                </a:gridCol>
                <a:gridCol w="248866">
                  <a:extLst>
                    <a:ext uri="{9D8B030D-6E8A-4147-A177-3AD203B41FA5}">
                      <a16:colId xmlns:a16="http://schemas.microsoft.com/office/drawing/2014/main" val="3128149237"/>
                    </a:ext>
                  </a:extLst>
                </a:gridCol>
              </a:tblGrid>
              <a:tr h="304800">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Interest rate Risk</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Uninsured Deposits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Unrealized Losses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r"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Combined</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577151770"/>
                  </a:ext>
                </a:extLst>
              </a:tr>
              <a:tr h="218532">
                <a:tc>
                  <a:txBody>
                    <a:bodyPr/>
                    <a:lstStyle/>
                    <a:p>
                      <a:pPr algn="ctr" fontAlgn="b">
                        <a:spcAft>
                          <a:spcPts val="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91706892"/>
                  </a:ext>
                </a:extLst>
              </a:tr>
              <a:tr h="251149">
                <a:tc>
                  <a:txBody>
                    <a:bodyPr/>
                    <a:lstStyle/>
                    <a:p>
                      <a:pPr algn="l" fontAlgn="ctr"/>
                      <a:r>
                        <a:rPr lang="en-US" sz="1000" b="1" i="0" u="none" strike="noStrike">
                          <a:solidFill>
                            <a:srgbClr val="F2F2F2"/>
                          </a:solidFill>
                          <a:effectLst/>
                          <a:latin typeface="Calibri" panose="020F0502020204030204" pitchFamily="34" charset="0"/>
                        </a:rPr>
                        <a:t>High_Int_Risk ×Post SVB Failure</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-8.84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-7.569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-11.09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-9.263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3729427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(-1.164)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(-1.010)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08675097"/>
                  </a:ext>
                </a:extLst>
              </a:tr>
              <a:tr h="251149">
                <a:tc>
                  <a:txBody>
                    <a:bodyPr/>
                    <a:lstStyle/>
                    <a:p>
                      <a:pPr algn="l" fontAlgn="ctr"/>
                      <a:r>
                        <a:rPr lang="en-US" sz="1000" b="1" i="0" u="none" strike="noStrike">
                          <a:solidFill>
                            <a:srgbClr val="F2F2F2"/>
                          </a:solidFill>
                          <a:effectLst/>
                          <a:latin typeface="Calibri" panose="020F0502020204030204" pitchFamily="34" charset="0"/>
                        </a:rPr>
                        <a:t>High_Int_Risk</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2.356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1.356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7627810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-0.867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-0.779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-0.472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-0.492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90498183"/>
                  </a:ext>
                </a:extLst>
              </a:tr>
              <a:tr h="251149">
                <a:tc>
                  <a:txBody>
                    <a:bodyPr/>
                    <a:lstStyle/>
                    <a:p>
                      <a:pPr algn="l" fontAlgn="ctr"/>
                      <a:r>
                        <a:rPr lang="en-US" sz="1000" b="1" i="0" u="none" strike="noStrike">
                          <a:solidFill>
                            <a:srgbClr val="F2F2F2"/>
                          </a:solidFill>
                          <a:effectLst/>
                          <a:latin typeface="Calibri" panose="020F0502020204030204" pitchFamily="34" charset="0"/>
                        </a:rPr>
                        <a:t>High Uninsured x 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-25.069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-19.016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-24.572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-18.601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83574008"/>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(-2.990)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(-2.990)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01655248"/>
                  </a:ext>
                </a:extLst>
              </a:tr>
              <a:tr h="251149">
                <a:tc>
                  <a:txBody>
                    <a:bodyPr/>
                    <a:lstStyle/>
                    <a:p>
                      <a:pPr algn="l" fontAlgn="ctr"/>
                      <a:r>
                        <a:rPr lang="en-US" sz="1000" b="1" i="0" u="none" strike="noStrike">
                          <a:solidFill>
                            <a:srgbClr val="F2F2F2"/>
                          </a:solidFill>
                          <a:effectLst/>
                          <a:latin typeface="Calibri" panose="020F0502020204030204" pitchFamily="34" charset="0"/>
                        </a:rPr>
                        <a:t>High Uninsured Dep</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-6.555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-4.883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-6.619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-4.947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30130059"/>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(-2.308)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(-2.312)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(-1.816)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30524044"/>
                  </a:ext>
                </a:extLst>
              </a:tr>
              <a:tr h="251149">
                <a:tc>
                  <a:txBody>
                    <a:bodyPr/>
                    <a:lstStyle/>
                    <a:p>
                      <a:pPr algn="l" fontAlgn="ctr"/>
                      <a:r>
                        <a:rPr lang="en-US" sz="1000" b="1" i="0" u="none" strike="noStrike">
                          <a:solidFill>
                            <a:srgbClr val="F2F2F2"/>
                          </a:solidFill>
                          <a:effectLst/>
                          <a:latin typeface="Calibri" panose="020F0502020204030204" pitchFamily="34" charset="0"/>
                        </a:rPr>
                        <a:t>High Unrealized Loss x 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0.081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-0.359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2240910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(-0.048)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82701819"/>
                  </a:ext>
                </a:extLst>
              </a:tr>
              <a:tr h="251149">
                <a:tc>
                  <a:txBody>
                    <a:bodyPr/>
                    <a:lstStyle/>
                    <a:p>
                      <a:pPr algn="l" fontAlgn="ctr"/>
                      <a:r>
                        <a:rPr lang="en-US" sz="1000" b="1" i="0" u="none" strike="noStrike">
                          <a:solidFill>
                            <a:srgbClr val="F2F2F2"/>
                          </a:solidFill>
                          <a:effectLst/>
                          <a:latin typeface="Calibri" panose="020F0502020204030204" pitchFamily="34" charset="0"/>
                        </a:rPr>
                        <a:t>High Unreal Losses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-3.411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-3.178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884805155"/>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(-1.253)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(-1.241)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79267695"/>
                  </a:ext>
                </a:extLst>
              </a:tr>
              <a:tr h="251149">
                <a:tc>
                  <a:txBody>
                    <a:bodyPr/>
                    <a:lstStyle/>
                    <a:p>
                      <a:pPr algn="l" fontAlgn="ctr"/>
                      <a:r>
                        <a:rPr lang="en-US" sz="1000" b="1" i="0" u="none" strike="noStrike">
                          <a:solidFill>
                            <a:srgbClr val="F2F2F2"/>
                          </a:solidFill>
                          <a:effectLst/>
                          <a:latin typeface="Calibri" panose="020F0502020204030204" pitchFamily="34" charset="0"/>
                        </a:rPr>
                        <a:t>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-83.712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-63.033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-79.263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-59.645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-88.246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-66.698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-73.983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-55.234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04261323"/>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(-19.755)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(-14.868)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(-19.759)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(-14.230)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(-19.652)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(-15.051)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(-13.228)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(-9.418)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75259240"/>
                  </a:ext>
                </a:extLst>
              </a:tr>
              <a:tr h="251149">
                <a:tc>
                  <a:txBody>
                    <a:bodyPr/>
                    <a:lstStyle/>
                    <a:p>
                      <a:pPr algn="l" fontAlgn="ctr"/>
                      <a:r>
                        <a:rPr lang="en-US" sz="1000" b="1" i="0" u="none" strike="noStrike">
                          <a:solidFill>
                            <a:srgbClr val="F2F2F2"/>
                          </a:solidFill>
                          <a:effectLst/>
                          <a:latin typeface="Calibri" panose="020F0502020204030204" pitchFamily="34" charset="0"/>
                        </a:rPr>
                        <a:t>Constant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-14.375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-6.987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-10.826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-4.037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-4.358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-4.677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28898923"/>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(-7.740)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(-4.045)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(-4.767)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(-1.873)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(-5.582)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(-2.210)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(-4.634)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(-2.030)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52357623"/>
                  </a:ext>
                </a:extLst>
              </a:tr>
              <a:tr h="251149">
                <a:tc>
                  <a:txBody>
                    <a:bodyPr/>
                    <a:lstStyle/>
                    <a:p>
                      <a:pPr algn="l" fontAlgn="ctr"/>
                      <a:r>
                        <a:rPr lang="en-US" sz="1000" b="1" i="0" u="none" strike="noStrike">
                          <a:solidFill>
                            <a:srgbClr val="F2F2F2"/>
                          </a:solidFill>
                          <a:effectLst/>
                          <a:latin typeface="Calibri" panose="020F0502020204030204" pitchFamily="34" charset="0"/>
                        </a:rPr>
                        <a:t>R-Squared</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0.020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0.020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41395211"/>
                  </a:ext>
                </a:extLst>
              </a:tr>
              <a:tr h="251149">
                <a:tc>
                  <a:txBody>
                    <a:bodyPr/>
                    <a:lstStyle/>
                    <a:p>
                      <a:pPr algn="l" fontAlgn="ctr"/>
                      <a:r>
                        <a:rPr lang="en-US" sz="1000" b="1" i="0" u="none" strike="noStrike">
                          <a:solidFill>
                            <a:srgbClr val="F2F2F2"/>
                          </a:solidFill>
                          <a:effectLst/>
                          <a:latin typeface="Calibri" panose="020F0502020204030204" pitchFamily="34" charset="0"/>
                        </a:rPr>
                        <a:t>N</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10,447 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b"/>
                      <a:r>
                        <a:rPr lang="en-US" sz="1000" b="1" i="0" u="none" strike="noStrike" dirty="0">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40615251"/>
                  </a:ext>
                </a:extLst>
              </a:tr>
            </a:tbl>
          </a:graphicData>
        </a:graphic>
      </p:graphicFrame>
      <p:sp>
        <p:nvSpPr>
          <p:cNvPr id="4" name="TextBox 3">
            <a:extLst>
              <a:ext uri="{FF2B5EF4-FFF2-40B4-BE49-F238E27FC236}">
                <a16:creationId xmlns:a16="http://schemas.microsoft.com/office/drawing/2014/main" id="{1B012BCB-D6C8-44C1-4DAF-4E833AA5A171}"/>
              </a:ext>
            </a:extLst>
          </p:cNvPr>
          <p:cNvSpPr txBox="1"/>
          <p:nvPr/>
        </p:nvSpPr>
        <p:spPr>
          <a:xfrm>
            <a:off x="533400" y="6296218"/>
            <a:ext cx="8229600" cy="738664"/>
          </a:xfrm>
          <a:prstGeom prst="rect">
            <a:avLst/>
          </a:prstGeom>
          <a:noFill/>
        </p:spPr>
        <p:txBody>
          <a:bodyPr wrap="square" rtlCol="0">
            <a:spAutoFit/>
          </a:bodyPr>
          <a:lstStyle/>
          <a:p>
            <a:pPr marL="171450" indent="-171450">
              <a:buFont typeface="Arial" panose="020B0604020202020204" pitchFamily="34" charset="0"/>
              <a:buChar char="•"/>
            </a:pPr>
            <a:r>
              <a:rPr lang="en-US" sz="1200"/>
              <a:t>Post SVB failure equals on from March 9, 2023, through March 31, 2023, and zero before this period.</a:t>
            </a:r>
          </a:p>
          <a:p>
            <a:pPr marL="171450" indent="-171450">
              <a:buFont typeface="Arial" panose="020B0604020202020204" pitchFamily="34" charset="0"/>
              <a:buChar char="•"/>
            </a:pPr>
            <a:r>
              <a:rPr lang="en-US" sz="1200"/>
              <a:t>BHC daily abnormal returns calculated using CAPM and </a:t>
            </a:r>
            <a:r>
              <a:rPr lang="en-US" sz="1200" err="1"/>
              <a:t>Fama</a:t>
            </a:r>
            <a:r>
              <a:rPr lang="en-US" sz="1200"/>
              <a:t>-French three factor model multiplied by 100.</a:t>
            </a:r>
          </a:p>
          <a:p>
            <a:endParaRPr lang="en-US"/>
          </a:p>
        </p:txBody>
      </p:sp>
      <p:sp>
        <p:nvSpPr>
          <p:cNvPr id="3" name="Rectangle 2">
            <a:extLst>
              <a:ext uri="{FF2B5EF4-FFF2-40B4-BE49-F238E27FC236}">
                <a16:creationId xmlns:a16="http://schemas.microsoft.com/office/drawing/2014/main" id="{AD46C975-5B3B-47EC-3124-4B495B0D12DC}"/>
              </a:ext>
            </a:extLst>
          </p:cNvPr>
          <p:cNvSpPr/>
          <p:nvPr/>
        </p:nvSpPr>
        <p:spPr>
          <a:xfrm>
            <a:off x="647702" y="1611868"/>
            <a:ext cx="3467098" cy="97893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356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986-1D0E-FE86-6804-5A8D72E38802}"/>
              </a:ext>
            </a:extLst>
          </p:cNvPr>
          <p:cNvSpPr>
            <a:spLocks noGrp="1"/>
          </p:cNvSpPr>
          <p:nvPr>
            <p:ph type="title"/>
          </p:nvPr>
        </p:nvSpPr>
        <p:spPr/>
        <p:txBody>
          <a:bodyPr/>
          <a:lstStyle/>
          <a:p>
            <a:r>
              <a:rPr lang="en-US" sz="2400"/>
              <a:t>Diff-in-Diff Analysis of Daily Abnormal Returns:</a:t>
            </a:r>
          </a:p>
        </p:txBody>
      </p:sp>
      <p:graphicFrame>
        <p:nvGraphicFramePr>
          <p:cNvPr id="5" name="Table 4">
            <a:extLst>
              <a:ext uri="{FF2B5EF4-FFF2-40B4-BE49-F238E27FC236}">
                <a16:creationId xmlns:a16="http://schemas.microsoft.com/office/drawing/2014/main" id="{724E89A4-47A0-1449-CA30-046C87A2A6B2}"/>
              </a:ext>
            </a:extLst>
          </p:cNvPr>
          <p:cNvGraphicFramePr>
            <a:graphicFrameLocks noGrp="1"/>
          </p:cNvGraphicFramePr>
          <p:nvPr>
            <p:extLst>
              <p:ext uri="{D42A27DB-BD31-4B8C-83A1-F6EECF244321}">
                <p14:modId xmlns:p14="http://schemas.microsoft.com/office/powerpoint/2010/main" val="2985315554"/>
              </p:ext>
            </p:extLst>
          </p:nvPr>
        </p:nvGraphicFramePr>
        <p:xfrm>
          <a:off x="647702" y="1066800"/>
          <a:ext cx="8305796" cy="5044014"/>
        </p:xfrm>
        <a:graphic>
          <a:graphicData uri="http://schemas.openxmlformats.org/drawingml/2006/table">
            <a:tbl>
              <a:tblPr/>
              <a:tblGrid>
                <a:gridCol w="1921070">
                  <a:extLst>
                    <a:ext uri="{9D8B030D-6E8A-4147-A177-3AD203B41FA5}">
                      <a16:colId xmlns:a16="http://schemas.microsoft.com/office/drawing/2014/main" val="2897484585"/>
                    </a:ext>
                  </a:extLst>
                </a:gridCol>
                <a:gridCol w="540871">
                  <a:extLst>
                    <a:ext uri="{9D8B030D-6E8A-4147-A177-3AD203B41FA5}">
                      <a16:colId xmlns:a16="http://schemas.microsoft.com/office/drawing/2014/main" val="3312207327"/>
                    </a:ext>
                  </a:extLst>
                </a:gridCol>
                <a:gridCol w="240704">
                  <a:extLst>
                    <a:ext uri="{9D8B030D-6E8A-4147-A177-3AD203B41FA5}">
                      <a16:colId xmlns:a16="http://schemas.microsoft.com/office/drawing/2014/main" val="1593204217"/>
                    </a:ext>
                  </a:extLst>
                </a:gridCol>
                <a:gridCol w="540871">
                  <a:extLst>
                    <a:ext uri="{9D8B030D-6E8A-4147-A177-3AD203B41FA5}">
                      <a16:colId xmlns:a16="http://schemas.microsoft.com/office/drawing/2014/main" val="3205559856"/>
                    </a:ext>
                  </a:extLst>
                </a:gridCol>
                <a:gridCol w="240704">
                  <a:extLst>
                    <a:ext uri="{9D8B030D-6E8A-4147-A177-3AD203B41FA5}">
                      <a16:colId xmlns:a16="http://schemas.microsoft.com/office/drawing/2014/main" val="551874847"/>
                    </a:ext>
                  </a:extLst>
                </a:gridCol>
                <a:gridCol w="540871">
                  <a:extLst>
                    <a:ext uri="{9D8B030D-6E8A-4147-A177-3AD203B41FA5}">
                      <a16:colId xmlns:a16="http://schemas.microsoft.com/office/drawing/2014/main" val="1725919849"/>
                    </a:ext>
                  </a:extLst>
                </a:gridCol>
                <a:gridCol w="240704">
                  <a:extLst>
                    <a:ext uri="{9D8B030D-6E8A-4147-A177-3AD203B41FA5}">
                      <a16:colId xmlns:a16="http://schemas.microsoft.com/office/drawing/2014/main" val="1069581971"/>
                    </a:ext>
                  </a:extLst>
                </a:gridCol>
                <a:gridCol w="540871">
                  <a:extLst>
                    <a:ext uri="{9D8B030D-6E8A-4147-A177-3AD203B41FA5}">
                      <a16:colId xmlns:a16="http://schemas.microsoft.com/office/drawing/2014/main" val="1762791337"/>
                    </a:ext>
                  </a:extLst>
                </a:gridCol>
                <a:gridCol w="307322">
                  <a:extLst>
                    <a:ext uri="{9D8B030D-6E8A-4147-A177-3AD203B41FA5}">
                      <a16:colId xmlns:a16="http://schemas.microsoft.com/office/drawing/2014/main" val="2547149784"/>
                    </a:ext>
                  </a:extLst>
                </a:gridCol>
                <a:gridCol w="540871">
                  <a:extLst>
                    <a:ext uri="{9D8B030D-6E8A-4147-A177-3AD203B41FA5}">
                      <a16:colId xmlns:a16="http://schemas.microsoft.com/office/drawing/2014/main" val="809597555"/>
                    </a:ext>
                  </a:extLst>
                </a:gridCol>
                <a:gridCol w="366421">
                  <a:extLst>
                    <a:ext uri="{9D8B030D-6E8A-4147-A177-3AD203B41FA5}">
                      <a16:colId xmlns:a16="http://schemas.microsoft.com/office/drawing/2014/main" val="2753547311"/>
                    </a:ext>
                  </a:extLst>
                </a:gridCol>
                <a:gridCol w="540871">
                  <a:extLst>
                    <a:ext uri="{9D8B030D-6E8A-4147-A177-3AD203B41FA5}">
                      <a16:colId xmlns:a16="http://schemas.microsoft.com/office/drawing/2014/main" val="3116012440"/>
                    </a:ext>
                  </a:extLst>
                </a:gridCol>
                <a:gridCol w="240704">
                  <a:extLst>
                    <a:ext uri="{9D8B030D-6E8A-4147-A177-3AD203B41FA5}">
                      <a16:colId xmlns:a16="http://schemas.microsoft.com/office/drawing/2014/main" val="2258787305"/>
                    </a:ext>
                  </a:extLst>
                </a:gridCol>
                <a:gridCol w="540871">
                  <a:extLst>
                    <a:ext uri="{9D8B030D-6E8A-4147-A177-3AD203B41FA5}">
                      <a16:colId xmlns:a16="http://schemas.microsoft.com/office/drawing/2014/main" val="3061321946"/>
                    </a:ext>
                  </a:extLst>
                </a:gridCol>
                <a:gridCol w="240704">
                  <a:extLst>
                    <a:ext uri="{9D8B030D-6E8A-4147-A177-3AD203B41FA5}">
                      <a16:colId xmlns:a16="http://schemas.microsoft.com/office/drawing/2014/main" val="1047835340"/>
                    </a:ext>
                  </a:extLst>
                </a:gridCol>
                <a:gridCol w="472500">
                  <a:extLst>
                    <a:ext uri="{9D8B030D-6E8A-4147-A177-3AD203B41FA5}">
                      <a16:colId xmlns:a16="http://schemas.microsoft.com/office/drawing/2014/main" val="3814807301"/>
                    </a:ext>
                  </a:extLst>
                </a:gridCol>
                <a:gridCol w="248866">
                  <a:extLst>
                    <a:ext uri="{9D8B030D-6E8A-4147-A177-3AD203B41FA5}">
                      <a16:colId xmlns:a16="http://schemas.microsoft.com/office/drawing/2014/main" val="3128149237"/>
                    </a:ext>
                  </a:extLst>
                </a:gridCol>
              </a:tblGrid>
              <a:tr h="304800">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Interest rate Risk</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Uninsured Deposits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Unrealized Losses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r"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Combined</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577151770"/>
                  </a:ext>
                </a:extLst>
              </a:tr>
              <a:tr h="218532">
                <a:tc>
                  <a:txBody>
                    <a:bodyPr/>
                    <a:lstStyle/>
                    <a:p>
                      <a:pPr algn="ctr" fontAlgn="b">
                        <a:spcAft>
                          <a:spcPts val="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91706892"/>
                  </a:ext>
                </a:extLst>
              </a:tr>
              <a:tr h="251149">
                <a:tc>
                  <a:txBody>
                    <a:bodyPr/>
                    <a:lstStyle/>
                    <a:p>
                      <a:pPr algn="l" fontAlgn="ctr"/>
                      <a:r>
                        <a:rPr lang="en-US" sz="1000" b="1" i="0" u="none" strike="noStrike">
                          <a:solidFill>
                            <a:srgbClr val="F2F2F2"/>
                          </a:solidFill>
                          <a:effectLst/>
                          <a:latin typeface="Calibri" panose="020F0502020204030204" pitchFamily="34" charset="0"/>
                        </a:rPr>
                        <a:t>High_Int_Risk ×Post SVB Failure</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-8.84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-7.569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-11.09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-9.263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3729427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(-1.164)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(-1.010)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08675097"/>
                  </a:ext>
                </a:extLst>
              </a:tr>
              <a:tr h="251149">
                <a:tc>
                  <a:txBody>
                    <a:bodyPr/>
                    <a:lstStyle/>
                    <a:p>
                      <a:pPr algn="l" fontAlgn="ctr"/>
                      <a:r>
                        <a:rPr lang="en-US" sz="1000" b="1" i="0" u="none" strike="noStrike">
                          <a:solidFill>
                            <a:srgbClr val="F2F2F2"/>
                          </a:solidFill>
                          <a:effectLst/>
                          <a:latin typeface="Calibri" panose="020F0502020204030204" pitchFamily="34" charset="0"/>
                        </a:rPr>
                        <a:t>High_Int_Risk</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2.356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1.356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7627810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-0.867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-0.779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-0.472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-0.492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90498183"/>
                  </a:ext>
                </a:extLst>
              </a:tr>
              <a:tr h="251149">
                <a:tc>
                  <a:txBody>
                    <a:bodyPr/>
                    <a:lstStyle/>
                    <a:p>
                      <a:pPr algn="l" fontAlgn="ctr"/>
                      <a:r>
                        <a:rPr lang="en-US" sz="1000" b="1" i="0" u="none" strike="noStrike">
                          <a:solidFill>
                            <a:srgbClr val="F2F2F2"/>
                          </a:solidFill>
                          <a:effectLst/>
                          <a:latin typeface="Calibri" panose="020F0502020204030204" pitchFamily="34" charset="0"/>
                        </a:rPr>
                        <a:t>High Uninsured x 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-25.069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-19.016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-24.572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-18.601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83574008"/>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(-2.990)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(-2.990)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01655248"/>
                  </a:ext>
                </a:extLst>
              </a:tr>
              <a:tr h="251149">
                <a:tc>
                  <a:txBody>
                    <a:bodyPr/>
                    <a:lstStyle/>
                    <a:p>
                      <a:pPr algn="l" fontAlgn="ctr"/>
                      <a:r>
                        <a:rPr lang="en-US" sz="1000" b="1" i="0" u="none" strike="noStrike">
                          <a:solidFill>
                            <a:srgbClr val="F2F2F2"/>
                          </a:solidFill>
                          <a:effectLst/>
                          <a:latin typeface="Calibri" panose="020F0502020204030204" pitchFamily="34" charset="0"/>
                        </a:rPr>
                        <a:t>High Uninsured Dep</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-6.555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-4.883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-6.619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-4.947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30130059"/>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(-2.308)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(-2.312)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(-1.816)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30524044"/>
                  </a:ext>
                </a:extLst>
              </a:tr>
              <a:tr h="251149">
                <a:tc>
                  <a:txBody>
                    <a:bodyPr/>
                    <a:lstStyle/>
                    <a:p>
                      <a:pPr algn="l" fontAlgn="ctr"/>
                      <a:r>
                        <a:rPr lang="en-US" sz="1000" b="1" i="0" u="none" strike="noStrike">
                          <a:solidFill>
                            <a:srgbClr val="F2F2F2"/>
                          </a:solidFill>
                          <a:effectLst/>
                          <a:latin typeface="Calibri" panose="020F0502020204030204" pitchFamily="34" charset="0"/>
                        </a:rPr>
                        <a:t>High Unrealized Loss x 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0.081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-0.359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2240910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(-0.048)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82701819"/>
                  </a:ext>
                </a:extLst>
              </a:tr>
              <a:tr h="251149">
                <a:tc>
                  <a:txBody>
                    <a:bodyPr/>
                    <a:lstStyle/>
                    <a:p>
                      <a:pPr algn="l" fontAlgn="ctr"/>
                      <a:r>
                        <a:rPr lang="en-US" sz="1000" b="1" i="0" u="none" strike="noStrike">
                          <a:solidFill>
                            <a:srgbClr val="F2F2F2"/>
                          </a:solidFill>
                          <a:effectLst/>
                          <a:latin typeface="Calibri" panose="020F0502020204030204" pitchFamily="34" charset="0"/>
                        </a:rPr>
                        <a:t>High Unreal Losses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-3.411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-3.178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884805155"/>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(-1.253)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(-1.241)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79267695"/>
                  </a:ext>
                </a:extLst>
              </a:tr>
              <a:tr h="251149">
                <a:tc>
                  <a:txBody>
                    <a:bodyPr/>
                    <a:lstStyle/>
                    <a:p>
                      <a:pPr algn="l" fontAlgn="ctr"/>
                      <a:r>
                        <a:rPr lang="en-US" sz="1000" b="1" i="0" u="none" strike="noStrike">
                          <a:solidFill>
                            <a:srgbClr val="F2F2F2"/>
                          </a:solidFill>
                          <a:effectLst/>
                          <a:latin typeface="Calibri" panose="020F0502020204030204" pitchFamily="34" charset="0"/>
                        </a:rPr>
                        <a:t>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-83.712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-63.033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-79.263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-59.645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-88.246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-66.698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-73.983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-55.234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04261323"/>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(-19.755)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(-14.868)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(-19.759)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(-14.230)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(-19.652)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(-15.051)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(-13.228)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(-9.418)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75259240"/>
                  </a:ext>
                </a:extLst>
              </a:tr>
              <a:tr h="251149">
                <a:tc>
                  <a:txBody>
                    <a:bodyPr/>
                    <a:lstStyle/>
                    <a:p>
                      <a:pPr algn="l" fontAlgn="ctr"/>
                      <a:r>
                        <a:rPr lang="en-US" sz="1000" b="1" i="0" u="none" strike="noStrike">
                          <a:solidFill>
                            <a:srgbClr val="F2F2F2"/>
                          </a:solidFill>
                          <a:effectLst/>
                          <a:latin typeface="Calibri" panose="020F0502020204030204" pitchFamily="34" charset="0"/>
                        </a:rPr>
                        <a:t>Constant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-14.375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-6.987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-10.826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-4.037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-4.358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-4.677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28898923"/>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(-7.740)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(-4.045)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(-4.767)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(-1.873)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(-5.582)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(-2.210)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(-4.634)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(-2.030)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52357623"/>
                  </a:ext>
                </a:extLst>
              </a:tr>
              <a:tr h="251149">
                <a:tc>
                  <a:txBody>
                    <a:bodyPr/>
                    <a:lstStyle/>
                    <a:p>
                      <a:pPr algn="l" fontAlgn="ctr"/>
                      <a:r>
                        <a:rPr lang="en-US" sz="1000" b="1" i="0" u="none" strike="noStrike">
                          <a:solidFill>
                            <a:srgbClr val="F2F2F2"/>
                          </a:solidFill>
                          <a:effectLst/>
                          <a:latin typeface="Calibri" panose="020F0502020204030204" pitchFamily="34" charset="0"/>
                        </a:rPr>
                        <a:t>R-Squared</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0.020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0.020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41395211"/>
                  </a:ext>
                </a:extLst>
              </a:tr>
              <a:tr h="251149">
                <a:tc>
                  <a:txBody>
                    <a:bodyPr/>
                    <a:lstStyle/>
                    <a:p>
                      <a:pPr algn="l" fontAlgn="ctr"/>
                      <a:r>
                        <a:rPr lang="en-US" sz="1000" b="1" i="0" u="none" strike="noStrike">
                          <a:solidFill>
                            <a:srgbClr val="F2F2F2"/>
                          </a:solidFill>
                          <a:effectLst/>
                          <a:latin typeface="Calibri" panose="020F0502020204030204" pitchFamily="34" charset="0"/>
                        </a:rPr>
                        <a:t>N</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000" b="1" i="0" u="none" strike="noStrike">
                          <a:solidFill>
                            <a:srgbClr val="F2F2F2"/>
                          </a:solidFill>
                          <a:effectLst/>
                          <a:latin typeface="Calibri" panose="020F0502020204030204" pitchFamily="34" charset="0"/>
                        </a:rPr>
                        <a:t>10,447 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b"/>
                      <a:r>
                        <a:rPr lang="en-US" sz="1000" b="1" i="0" u="none" strike="noStrike" dirty="0">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40615251"/>
                  </a:ext>
                </a:extLst>
              </a:tr>
            </a:tbl>
          </a:graphicData>
        </a:graphic>
      </p:graphicFrame>
      <p:sp>
        <p:nvSpPr>
          <p:cNvPr id="4" name="TextBox 3">
            <a:extLst>
              <a:ext uri="{FF2B5EF4-FFF2-40B4-BE49-F238E27FC236}">
                <a16:creationId xmlns:a16="http://schemas.microsoft.com/office/drawing/2014/main" id="{1B012BCB-D6C8-44C1-4DAF-4E833AA5A171}"/>
              </a:ext>
            </a:extLst>
          </p:cNvPr>
          <p:cNvSpPr txBox="1"/>
          <p:nvPr/>
        </p:nvSpPr>
        <p:spPr>
          <a:xfrm>
            <a:off x="533400" y="6296218"/>
            <a:ext cx="8229600" cy="738664"/>
          </a:xfrm>
          <a:prstGeom prst="rect">
            <a:avLst/>
          </a:prstGeom>
          <a:noFill/>
        </p:spPr>
        <p:txBody>
          <a:bodyPr wrap="square" rtlCol="0">
            <a:spAutoFit/>
          </a:bodyPr>
          <a:lstStyle/>
          <a:p>
            <a:pPr marL="171450" indent="-171450">
              <a:buFont typeface="Arial" panose="020B0604020202020204" pitchFamily="34" charset="0"/>
              <a:buChar char="•"/>
            </a:pPr>
            <a:r>
              <a:rPr lang="en-US" sz="1200"/>
              <a:t>Post SVB failure equals on from March 9, 2023, through March 31, 2023, and zero before this period.</a:t>
            </a:r>
          </a:p>
          <a:p>
            <a:pPr marL="171450" indent="-171450">
              <a:buFont typeface="Arial" panose="020B0604020202020204" pitchFamily="34" charset="0"/>
              <a:buChar char="•"/>
            </a:pPr>
            <a:r>
              <a:rPr lang="en-US" sz="1200"/>
              <a:t>BHC daily abnormal returns calculated using CAPM and </a:t>
            </a:r>
            <a:r>
              <a:rPr lang="en-US" sz="1200" err="1"/>
              <a:t>Fama</a:t>
            </a:r>
            <a:r>
              <a:rPr lang="en-US" sz="1200"/>
              <a:t>-French three factor model multiplied by 100.</a:t>
            </a:r>
          </a:p>
          <a:p>
            <a:endParaRPr lang="en-US"/>
          </a:p>
        </p:txBody>
      </p:sp>
      <p:sp>
        <p:nvSpPr>
          <p:cNvPr id="6" name="Rectangle 5">
            <a:extLst>
              <a:ext uri="{FF2B5EF4-FFF2-40B4-BE49-F238E27FC236}">
                <a16:creationId xmlns:a16="http://schemas.microsoft.com/office/drawing/2014/main" id="{8A5EBB2A-C540-778B-E0D8-A261B694F650}"/>
              </a:ext>
            </a:extLst>
          </p:cNvPr>
          <p:cNvSpPr/>
          <p:nvPr/>
        </p:nvSpPr>
        <p:spPr>
          <a:xfrm>
            <a:off x="647702" y="3653339"/>
            <a:ext cx="6819898" cy="914399"/>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435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986-1D0E-FE86-6804-5A8D72E38802}"/>
              </a:ext>
            </a:extLst>
          </p:cNvPr>
          <p:cNvSpPr>
            <a:spLocks noGrp="1"/>
          </p:cNvSpPr>
          <p:nvPr>
            <p:ph type="title"/>
          </p:nvPr>
        </p:nvSpPr>
        <p:spPr/>
        <p:txBody>
          <a:bodyPr/>
          <a:lstStyle/>
          <a:p>
            <a:r>
              <a:rPr lang="en-US" sz="2400"/>
              <a:t>Diff-in-Diff Analysis of Daily Abnormal Returns:</a:t>
            </a:r>
          </a:p>
        </p:txBody>
      </p:sp>
      <p:graphicFrame>
        <p:nvGraphicFramePr>
          <p:cNvPr id="5" name="Table 4">
            <a:extLst>
              <a:ext uri="{FF2B5EF4-FFF2-40B4-BE49-F238E27FC236}">
                <a16:creationId xmlns:a16="http://schemas.microsoft.com/office/drawing/2014/main" id="{724E89A4-47A0-1449-CA30-046C87A2A6B2}"/>
              </a:ext>
            </a:extLst>
          </p:cNvPr>
          <p:cNvGraphicFramePr>
            <a:graphicFrameLocks noGrp="1"/>
          </p:cNvGraphicFramePr>
          <p:nvPr>
            <p:extLst>
              <p:ext uri="{D42A27DB-BD31-4B8C-83A1-F6EECF244321}">
                <p14:modId xmlns:p14="http://schemas.microsoft.com/office/powerpoint/2010/main" val="1158215332"/>
              </p:ext>
            </p:extLst>
          </p:nvPr>
        </p:nvGraphicFramePr>
        <p:xfrm>
          <a:off x="647702" y="1066800"/>
          <a:ext cx="8305796" cy="5044014"/>
        </p:xfrm>
        <a:graphic>
          <a:graphicData uri="http://schemas.openxmlformats.org/drawingml/2006/table">
            <a:tbl>
              <a:tblPr/>
              <a:tblGrid>
                <a:gridCol w="1921070">
                  <a:extLst>
                    <a:ext uri="{9D8B030D-6E8A-4147-A177-3AD203B41FA5}">
                      <a16:colId xmlns:a16="http://schemas.microsoft.com/office/drawing/2014/main" val="2897484585"/>
                    </a:ext>
                  </a:extLst>
                </a:gridCol>
                <a:gridCol w="540871">
                  <a:extLst>
                    <a:ext uri="{9D8B030D-6E8A-4147-A177-3AD203B41FA5}">
                      <a16:colId xmlns:a16="http://schemas.microsoft.com/office/drawing/2014/main" val="3312207327"/>
                    </a:ext>
                  </a:extLst>
                </a:gridCol>
                <a:gridCol w="240704">
                  <a:extLst>
                    <a:ext uri="{9D8B030D-6E8A-4147-A177-3AD203B41FA5}">
                      <a16:colId xmlns:a16="http://schemas.microsoft.com/office/drawing/2014/main" val="1593204217"/>
                    </a:ext>
                  </a:extLst>
                </a:gridCol>
                <a:gridCol w="540871">
                  <a:extLst>
                    <a:ext uri="{9D8B030D-6E8A-4147-A177-3AD203B41FA5}">
                      <a16:colId xmlns:a16="http://schemas.microsoft.com/office/drawing/2014/main" val="3205559856"/>
                    </a:ext>
                  </a:extLst>
                </a:gridCol>
                <a:gridCol w="240704">
                  <a:extLst>
                    <a:ext uri="{9D8B030D-6E8A-4147-A177-3AD203B41FA5}">
                      <a16:colId xmlns:a16="http://schemas.microsoft.com/office/drawing/2014/main" val="551874847"/>
                    </a:ext>
                  </a:extLst>
                </a:gridCol>
                <a:gridCol w="540871">
                  <a:extLst>
                    <a:ext uri="{9D8B030D-6E8A-4147-A177-3AD203B41FA5}">
                      <a16:colId xmlns:a16="http://schemas.microsoft.com/office/drawing/2014/main" val="1725919849"/>
                    </a:ext>
                  </a:extLst>
                </a:gridCol>
                <a:gridCol w="240704">
                  <a:extLst>
                    <a:ext uri="{9D8B030D-6E8A-4147-A177-3AD203B41FA5}">
                      <a16:colId xmlns:a16="http://schemas.microsoft.com/office/drawing/2014/main" val="1069581971"/>
                    </a:ext>
                  </a:extLst>
                </a:gridCol>
                <a:gridCol w="540871">
                  <a:extLst>
                    <a:ext uri="{9D8B030D-6E8A-4147-A177-3AD203B41FA5}">
                      <a16:colId xmlns:a16="http://schemas.microsoft.com/office/drawing/2014/main" val="1762791337"/>
                    </a:ext>
                  </a:extLst>
                </a:gridCol>
                <a:gridCol w="307322">
                  <a:extLst>
                    <a:ext uri="{9D8B030D-6E8A-4147-A177-3AD203B41FA5}">
                      <a16:colId xmlns:a16="http://schemas.microsoft.com/office/drawing/2014/main" val="2547149784"/>
                    </a:ext>
                  </a:extLst>
                </a:gridCol>
                <a:gridCol w="540871">
                  <a:extLst>
                    <a:ext uri="{9D8B030D-6E8A-4147-A177-3AD203B41FA5}">
                      <a16:colId xmlns:a16="http://schemas.microsoft.com/office/drawing/2014/main" val="809597555"/>
                    </a:ext>
                  </a:extLst>
                </a:gridCol>
                <a:gridCol w="366421">
                  <a:extLst>
                    <a:ext uri="{9D8B030D-6E8A-4147-A177-3AD203B41FA5}">
                      <a16:colId xmlns:a16="http://schemas.microsoft.com/office/drawing/2014/main" val="2753547311"/>
                    </a:ext>
                  </a:extLst>
                </a:gridCol>
                <a:gridCol w="540871">
                  <a:extLst>
                    <a:ext uri="{9D8B030D-6E8A-4147-A177-3AD203B41FA5}">
                      <a16:colId xmlns:a16="http://schemas.microsoft.com/office/drawing/2014/main" val="3116012440"/>
                    </a:ext>
                  </a:extLst>
                </a:gridCol>
                <a:gridCol w="240704">
                  <a:extLst>
                    <a:ext uri="{9D8B030D-6E8A-4147-A177-3AD203B41FA5}">
                      <a16:colId xmlns:a16="http://schemas.microsoft.com/office/drawing/2014/main" val="2258787305"/>
                    </a:ext>
                  </a:extLst>
                </a:gridCol>
                <a:gridCol w="540871">
                  <a:extLst>
                    <a:ext uri="{9D8B030D-6E8A-4147-A177-3AD203B41FA5}">
                      <a16:colId xmlns:a16="http://schemas.microsoft.com/office/drawing/2014/main" val="3061321946"/>
                    </a:ext>
                  </a:extLst>
                </a:gridCol>
                <a:gridCol w="240704">
                  <a:extLst>
                    <a:ext uri="{9D8B030D-6E8A-4147-A177-3AD203B41FA5}">
                      <a16:colId xmlns:a16="http://schemas.microsoft.com/office/drawing/2014/main" val="1047835340"/>
                    </a:ext>
                  </a:extLst>
                </a:gridCol>
                <a:gridCol w="472500">
                  <a:extLst>
                    <a:ext uri="{9D8B030D-6E8A-4147-A177-3AD203B41FA5}">
                      <a16:colId xmlns:a16="http://schemas.microsoft.com/office/drawing/2014/main" val="3814807301"/>
                    </a:ext>
                  </a:extLst>
                </a:gridCol>
                <a:gridCol w="248866">
                  <a:extLst>
                    <a:ext uri="{9D8B030D-6E8A-4147-A177-3AD203B41FA5}">
                      <a16:colId xmlns:a16="http://schemas.microsoft.com/office/drawing/2014/main" val="3128149237"/>
                    </a:ext>
                  </a:extLst>
                </a:gridCol>
              </a:tblGrid>
              <a:tr h="304800">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Interest rate Risk</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Uninsured Deposits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Unrealized Losses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r"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1000" b="1" i="0" u="none" strike="noStrike">
                          <a:solidFill>
                            <a:srgbClr val="F2F2F2"/>
                          </a:solidFill>
                          <a:effectLst/>
                          <a:latin typeface="Calibri" panose="020F0502020204030204" pitchFamily="34" charset="0"/>
                        </a:rPr>
                        <a:t>Combined</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900" b="1" i="0" u="none" strike="noStrike">
                        <a:solidFill>
                          <a:srgbClr val="F2F2F2"/>
                        </a:solidFill>
                        <a:effectLst/>
                        <a:latin typeface="Calibri" panose="020F0502020204030204" pitchFamily="34" charset="0"/>
                      </a:endParaRPr>
                    </a:p>
                  </a:txBody>
                  <a:tcPr marL="5034" marR="5034" marT="5034"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577151770"/>
                  </a:ext>
                </a:extLst>
              </a:tr>
              <a:tr h="218532">
                <a:tc>
                  <a:txBody>
                    <a:bodyPr/>
                    <a:lstStyle/>
                    <a:p>
                      <a:pPr algn="ctr" fontAlgn="b">
                        <a:spcAft>
                          <a:spcPts val="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spcAft>
                          <a:spcPts val="600"/>
                        </a:spcAft>
                      </a:pPr>
                      <a:r>
                        <a:rPr lang="en-US" sz="1000" b="1" i="0" u="none" strike="noStrike">
                          <a:solidFill>
                            <a:srgbClr val="F2F2F2"/>
                          </a:solidFill>
                          <a:effectLst/>
                          <a:latin typeface="Calibri" panose="020F0502020204030204" pitchFamily="34" charset="0"/>
                        </a:rPr>
                        <a:t>(8)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endParaRPr lang="en-US" sz="1000" b="1" i="0" u="none" strike="noStrike">
                        <a:solidFill>
                          <a:srgbClr val="F2F2F2"/>
                        </a:solidFill>
                        <a:effectLst/>
                        <a:latin typeface="Calibri" panose="020F0502020204030204" pitchFamily="34" charset="0"/>
                      </a:endParaRP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91706892"/>
                  </a:ext>
                </a:extLst>
              </a:tr>
              <a:tr h="251149">
                <a:tc>
                  <a:txBody>
                    <a:bodyPr/>
                    <a:lstStyle/>
                    <a:p>
                      <a:pPr algn="l" fontAlgn="ctr"/>
                      <a:r>
                        <a:rPr lang="en-US" sz="1000" b="1" i="0" u="none" strike="noStrike">
                          <a:solidFill>
                            <a:srgbClr val="F2F2F2"/>
                          </a:solidFill>
                          <a:effectLst/>
                          <a:latin typeface="Calibri" panose="020F0502020204030204" pitchFamily="34" charset="0"/>
                        </a:rPr>
                        <a:t>High_Int_Risk ×Post SVB Failure</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-8.84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-7.569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-11.09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-9.263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3729427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(-1.164)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(-1.010)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08675097"/>
                  </a:ext>
                </a:extLst>
              </a:tr>
              <a:tr h="251149">
                <a:tc>
                  <a:txBody>
                    <a:bodyPr/>
                    <a:lstStyle/>
                    <a:p>
                      <a:pPr algn="l" fontAlgn="ctr"/>
                      <a:r>
                        <a:rPr lang="en-US" sz="1000" b="1" i="0" u="none" strike="noStrike">
                          <a:solidFill>
                            <a:srgbClr val="F2F2F2"/>
                          </a:solidFill>
                          <a:effectLst/>
                          <a:latin typeface="Calibri" panose="020F0502020204030204" pitchFamily="34" charset="0"/>
                        </a:rPr>
                        <a:t>High_Int_Risk</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2.356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1.356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7627810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-0.867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-0.779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-0.472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-0.492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90498183"/>
                  </a:ext>
                </a:extLst>
              </a:tr>
              <a:tr h="251149">
                <a:tc>
                  <a:txBody>
                    <a:bodyPr/>
                    <a:lstStyle/>
                    <a:p>
                      <a:pPr algn="l" fontAlgn="ctr"/>
                      <a:r>
                        <a:rPr lang="en-US" sz="1000" b="1" i="0" u="none" strike="noStrike">
                          <a:solidFill>
                            <a:srgbClr val="F2F2F2"/>
                          </a:solidFill>
                          <a:effectLst/>
                          <a:latin typeface="Calibri" panose="020F0502020204030204" pitchFamily="34" charset="0"/>
                        </a:rPr>
                        <a:t>High Uninsured x 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-25.069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-19.016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-24.572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-18.601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83574008"/>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(-2.990)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(-2.990)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01655248"/>
                  </a:ext>
                </a:extLst>
              </a:tr>
              <a:tr h="251149">
                <a:tc>
                  <a:txBody>
                    <a:bodyPr/>
                    <a:lstStyle/>
                    <a:p>
                      <a:pPr algn="l" fontAlgn="ctr"/>
                      <a:r>
                        <a:rPr lang="en-US" sz="1000" b="1" i="0" u="none" strike="noStrike">
                          <a:solidFill>
                            <a:srgbClr val="F2F2F2"/>
                          </a:solidFill>
                          <a:effectLst/>
                          <a:latin typeface="Calibri" panose="020F0502020204030204" pitchFamily="34" charset="0"/>
                        </a:rPr>
                        <a:t>High Uninsured Dep</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-6.555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-4.883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-6.619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-4.947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30130059"/>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(-2.308)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(-2.312)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(-1.816)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30524044"/>
                  </a:ext>
                </a:extLst>
              </a:tr>
              <a:tr h="251149">
                <a:tc>
                  <a:txBody>
                    <a:bodyPr/>
                    <a:lstStyle/>
                    <a:p>
                      <a:pPr algn="l" fontAlgn="ctr"/>
                      <a:r>
                        <a:rPr lang="en-US" sz="1000" b="1" i="0" u="none" strike="noStrike">
                          <a:solidFill>
                            <a:srgbClr val="F2F2F2"/>
                          </a:solidFill>
                          <a:effectLst/>
                          <a:latin typeface="Calibri" panose="020F0502020204030204" pitchFamily="34" charset="0"/>
                        </a:rPr>
                        <a:t>High Unrealized Loss x 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0.081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-0.359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22409102"/>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(-0.048)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82701819"/>
                  </a:ext>
                </a:extLst>
              </a:tr>
              <a:tr h="251149">
                <a:tc>
                  <a:txBody>
                    <a:bodyPr/>
                    <a:lstStyle/>
                    <a:p>
                      <a:pPr algn="l" fontAlgn="ctr"/>
                      <a:r>
                        <a:rPr lang="en-US" sz="1000" b="1" i="0" u="none" strike="noStrike">
                          <a:solidFill>
                            <a:srgbClr val="F2F2F2"/>
                          </a:solidFill>
                          <a:effectLst/>
                          <a:latin typeface="Calibri" panose="020F0502020204030204" pitchFamily="34" charset="0"/>
                        </a:rPr>
                        <a:t>High Unreal Losses</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-3.411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-3.178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884805155"/>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(-1.253)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(-1.241)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79267695"/>
                  </a:ext>
                </a:extLst>
              </a:tr>
              <a:tr h="251149">
                <a:tc>
                  <a:txBody>
                    <a:bodyPr/>
                    <a:lstStyle/>
                    <a:p>
                      <a:pPr algn="l" fontAlgn="ctr"/>
                      <a:r>
                        <a:rPr lang="en-US" sz="1000" b="1" i="0" u="none" strike="noStrike">
                          <a:solidFill>
                            <a:srgbClr val="F2F2F2"/>
                          </a:solidFill>
                          <a:effectLst/>
                          <a:latin typeface="Calibri" panose="020F0502020204030204" pitchFamily="34" charset="0"/>
                        </a:rPr>
                        <a:t>Post SVB</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-83.712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-63.033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-79.263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-59.645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-88.246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-66.698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-73.983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-55.234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04261323"/>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(-19.755)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(-14.868)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(-19.759)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(-14.230)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(-19.652)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(-15.051)</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(-13.228)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(-9.418)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75259240"/>
                  </a:ext>
                </a:extLst>
              </a:tr>
              <a:tr h="251149">
                <a:tc>
                  <a:txBody>
                    <a:bodyPr/>
                    <a:lstStyle/>
                    <a:p>
                      <a:pPr algn="l" fontAlgn="ctr"/>
                      <a:r>
                        <a:rPr lang="en-US" sz="1000" b="1" i="0" u="none" strike="noStrike">
                          <a:solidFill>
                            <a:srgbClr val="F2F2F2"/>
                          </a:solidFill>
                          <a:effectLst/>
                          <a:latin typeface="Calibri" panose="020F0502020204030204" pitchFamily="34" charset="0"/>
                        </a:rPr>
                        <a:t>Constant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-14.375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-6.987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-10.826</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-4.037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-4.358</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-11.472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-4.677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1000" b="1" i="0" u="none" strike="noStrike">
                          <a:solidFill>
                            <a:srgbClr val="F2F2F2"/>
                          </a:solidFill>
                          <a:effectLst/>
                          <a:latin typeface="Calibri" panose="020F0502020204030204" pitchFamily="34" charset="0"/>
                        </a:rPr>
                        <a:t>**</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28898923"/>
                  </a:ext>
                </a:extLst>
              </a:tr>
              <a:tr h="251149">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(-7.740)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(-4.045)</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(-4.767)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(-1.873)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(-5.582)</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(-2.210)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(-4.634)</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(-2.030)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52357623"/>
                  </a:ext>
                </a:extLst>
              </a:tr>
              <a:tr h="251149">
                <a:tc>
                  <a:txBody>
                    <a:bodyPr/>
                    <a:lstStyle/>
                    <a:p>
                      <a:pPr algn="l" fontAlgn="ctr"/>
                      <a:r>
                        <a:rPr lang="en-US" sz="1000" b="1" i="0" u="none" strike="noStrike">
                          <a:solidFill>
                            <a:srgbClr val="F2F2F2"/>
                          </a:solidFill>
                          <a:effectLst/>
                          <a:latin typeface="Calibri" panose="020F0502020204030204" pitchFamily="34" charset="0"/>
                        </a:rPr>
                        <a:t>R-Squared</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0.020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dirty="0">
                          <a:solidFill>
                            <a:srgbClr val="F2F2F2"/>
                          </a:solidFill>
                          <a:effectLst/>
                          <a:latin typeface="Calibri" panose="020F0502020204030204" pitchFamily="34" charset="0"/>
                        </a:rPr>
                        <a:t>0.020</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0.033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0.023</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41395211"/>
                  </a:ext>
                </a:extLst>
              </a:tr>
              <a:tr h="251149">
                <a:tc>
                  <a:txBody>
                    <a:bodyPr/>
                    <a:lstStyle/>
                    <a:p>
                      <a:pPr algn="l" fontAlgn="ctr"/>
                      <a:r>
                        <a:rPr lang="en-US" sz="1000" b="1" i="0" u="none" strike="noStrike">
                          <a:solidFill>
                            <a:srgbClr val="F2F2F2"/>
                          </a:solidFill>
                          <a:effectLst/>
                          <a:latin typeface="Calibri" panose="020F0502020204030204" pitchFamily="34" charset="0"/>
                        </a:rPr>
                        <a:t>N</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000" b="1" i="0" u="none" strike="noStrike">
                          <a:solidFill>
                            <a:srgbClr val="F2F2F2"/>
                          </a:solidFill>
                          <a:effectLst/>
                          <a:latin typeface="Calibri" panose="020F0502020204030204" pitchFamily="34" charset="0"/>
                        </a:rPr>
                        <a:t>10,447 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11,749</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t"/>
                      <a:r>
                        <a:rPr lang="en-US" sz="1000" b="1" i="0" u="none" strike="noStrike">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ctr"/>
                      <a:r>
                        <a:rPr lang="en-US" sz="1000" b="1" i="0" u="none" strike="noStrike">
                          <a:solidFill>
                            <a:srgbClr val="F2F2F2"/>
                          </a:solidFill>
                          <a:effectLst/>
                          <a:latin typeface="Calibri" panose="020F0502020204030204" pitchFamily="34" charset="0"/>
                        </a:rPr>
                        <a:t>10,447</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b"/>
                      <a:r>
                        <a:rPr lang="en-US" sz="1000" b="1" i="0" u="none" strike="noStrike" dirty="0">
                          <a:solidFill>
                            <a:srgbClr val="F2F2F2"/>
                          </a:solidFill>
                          <a:effectLst/>
                          <a:latin typeface="Calibri" panose="020F0502020204030204" pitchFamily="34" charset="0"/>
                        </a:rPr>
                        <a:t> </a:t>
                      </a:r>
                    </a:p>
                  </a:txBody>
                  <a:tcPr marL="5034" marR="5034" marT="5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40615251"/>
                  </a:ext>
                </a:extLst>
              </a:tr>
            </a:tbl>
          </a:graphicData>
        </a:graphic>
      </p:graphicFrame>
      <p:sp>
        <p:nvSpPr>
          <p:cNvPr id="4" name="TextBox 3">
            <a:extLst>
              <a:ext uri="{FF2B5EF4-FFF2-40B4-BE49-F238E27FC236}">
                <a16:creationId xmlns:a16="http://schemas.microsoft.com/office/drawing/2014/main" id="{1B012BCB-D6C8-44C1-4DAF-4E833AA5A171}"/>
              </a:ext>
            </a:extLst>
          </p:cNvPr>
          <p:cNvSpPr txBox="1"/>
          <p:nvPr/>
        </p:nvSpPr>
        <p:spPr>
          <a:xfrm>
            <a:off x="533400" y="6296218"/>
            <a:ext cx="8229600" cy="738664"/>
          </a:xfrm>
          <a:prstGeom prst="rect">
            <a:avLst/>
          </a:prstGeom>
          <a:noFill/>
        </p:spPr>
        <p:txBody>
          <a:bodyPr wrap="square" rtlCol="0">
            <a:spAutoFit/>
          </a:bodyPr>
          <a:lstStyle/>
          <a:p>
            <a:pPr marL="171450" indent="-171450">
              <a:buFont typeface="Arial" panose="020B0604020202020204" pitchFamily="34" charset="0"/>
              <a:buChar char="•"/>
            </a:pPr>
            <a:r>
              <a:rPr lang="en-US" sz="1200"/>
              <a:t>Post SVB failure equals on from March 9, 2023, through March 31, 2023, and zero before this period.</a:t>
            </a:r>
          </a:p>
          <a:p>
            <a:pPr marL="171450" indent="-171450">
              <a:buFont typeface="Arial" panose="020B0604020202020204" pitchFamily="34" charset="0"/>
              <a:buChar char="•"/>
            </a:pPr>
            <a:r>
              <a:rPr lang="en-US" sz="1200"/>
              <a:t>BHC daily abnormal returns calculated using CAPM and </a:t>
            </a:r>
            <a:r>
              <a:rPr lang="en-US" sz="1200" err="1"/>
              <a:t>Fama</a:t>
            </a:r>
            <a:r>
              <a:rPr lang="en-US" sz="1200"/>
              <a:t>-French three factor model multiplied by 100.</a:t>
            </a:r>
          </a:p>
          <a:p>
            <a:endParaRPr lang="en-US"/>
          </a:p>
        </p:txBody>
      </p:sp>
      <p:sp>
        <p:nvSpPr>
          <p:cNvPr id="6" name="Rectangle 5">
            <a:extLst>
              <a:ext uri="{FF2B5EF4-FFF2-40B4-BE49-F238E27FC236}">
                <a16:creationId xmlns:a16="http://schemas.microsoft.com/office/drawing/2014/main" id="{8A5EBB2A-C540-778B-E0D8-A261B694F650}"/>
              </a:ext>
            </a:extLst>
          </p:cNvPr>
          <p:cNvSpPr/>
          <p:nvPr/>
        </p:nvSpPr>
        <p:spPr>
          <a:xfrm>
            <a:off x="647702" y="2590800"/>
            <a:ext cx="4991098" cy="990600"/>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70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9CED-D576-EB1A-D08B-19CEDA90B604}"/>
              </a:ext>
            </a:extLst>
          </p:cNvPr>
          <p:cNvSpPr>
            <a:spLocks noGrp="1"/>
          </p:cNvSpPr>
          <p:nvPr>
            <p:ph type="title"/>
          </p:nvPr>
        </p:nvSpPr>
        <p:spPr/>
        <p:txBody>
          <a:bodyPr/>
          <a:lstStyle/>
          <a:p>
            <a:r>
              <a:rPr lang="en-US"/>
              <a:t>Summary and Conclusions</a:t>
            </a:r>
          </a:p>
        </p:txBody>
      </p:sp>
      <p:sp>
        <p:nvSpPr>
          <p:cNvPr id="3" name="Content Placeholder 2">
            <a:extLst>
              <a:ext uri="{FF2B5EF4-FFF2-40B4-BE49-F238E27FC236}">
                <a16:creationId xmlns:a16="http://schemas.microsoft.com/office/drawing/2014/main" id="{71ECF59A-A365-095A-0F22-CF20820BE669}"/>
              </a:ext>
            </a:extLst>
          </p:cNvPr>
          <p:cNvSpPr>
            <a:spLocks noGrp="1"/>
          </p:cNvSpPr>
          <p:nvPr>
            <p:ph idx="1"/>
          </p:nvPr>
        </p:nvSpPr>
        <p:spPr/>
        <p:txBody>
          <a:bodyPr>
            <a:normAutofit/>
          </a:bodyPr>
          <a:lstStyle/>
          <a:p>
            <a:pPr>
              <a:spcBef>
                <a:spcPts val="1200"/>
              </a:spcBef>
            </a:pPr>
            <a:r>
              <a:rPr lang="en-US" sz="2600"/>
              <a:t>We analyzed the factors driving banks' unrealized losses on securities portfolios.</a:t>
            </a:r>
          </a:p>
          <a:p>
            <a:pPr>
              <a:spcBef>
                <a:spcPts val="1200"/>
              </a:spcBef>
            </a:pPr>
            <a:r>
              <a:rPr lang="en-US" sz="2600"/>
              <a:t>We find that these losses are linked to holdings in RMBS and Treasuries, with RMBS causing twice the losses per dollar compared to Treasuries.</a:t>
            </a:r>
          </a:p>
          <a:p>
            <a:pPr>
              <a:spcBef>
                <a:spcPts val="1200"/>
              </a:spcBef>
            </a:pPr>
            <a:r>
              <a:rPr lang="en-US" sz="2600"/>
              <a:t>“Reaching for yield” by banks led to significant losses, especially due to the longer durations and higher initial yields of RMBS.</a:t>
            </a:r>
          </a:p>
        </p:txBody>
      </p:sp>
    </p:spTree>
    <p:extLst>
      <p:ext uri="{BB962C8B-B14F-4D97-AF65-F5344CB8AC3E}">
        <p14:creationId xmlns:p14="http://schemas.microsoft.com/office/powerpoint/2010/main" val="282990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6E65-3B9D-3DB0-8B74-BFDDBA0449F1}"/>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353B68A3-6C64-B86C-D1EC-833834E7F65B}"/>
              </a:ext>
            </a:extLst>
          </p:cNvPr>
          <p:cNvSpPr>
            <a:spLocks noGrp="1"/>
          </p:cNvSpPr>
          <p:nvPr>
            <p:ph idx="1"/>
          </p:nvPr>
        </p:nvSpPr>
        <p:spPr>
          <a:xfrm>
            <a:off x="914400" y="1783560"/>
            <a:ext cx="7848600" cy="4769640"/>
          </a:xfrm>
        </p:spPr>
        <p:txBody>
          <a:bodyPr>
            <a:normAutofit fontScale="92500" lnSpcReduction="10000"/>
          </a:bodyPr>
          <a:lstStyle/>
          <a:p>
            <a:pPr>
              <a:lnSpc>
                <a:spcPct val="120000"/>
              </a:lnSpc>
              <a:spcBef>
                <a:spcPts val="1200"/>
              </a:spcBef>
            </a:pPr>
            <a:r>
              <a:rPr lang="en-US"/>
              <a:t>In this study, we analyzed bank investments in various securities (Treasuries, Munis, RMBS, CMBS) and mortgages (commercial/residential) in explaining losses.</a:t>
            </a:r>
          </a:p>
          <a:p>
            <a:pPr>
              <a:lnSpc>
                <a:spcPct val="120000"/>
              </a:lnSpc>
              <a:spcBef>
                <a:spcPts val="1200"/>
              </a:spcBef>
            </a:pPr>
            <a:r>
              <a:rPr lang="en-US"/>
              <a:t>We find that RMBS investments were the most pernicious during 2020-2021, driven by yield-seeking amid pandemic deposit inflows.</a:t>
            </a:r>
          </a:p>
          <a:p>
            <a:pPr>
              <a:lnSpc>
                <a:spcPct val="120000"/>
              </a:lnSpc>
              <a:spcBef>
                <a:spcPts val="1200"/>
              </a:spcBef>
            </a:pPr>
            <a:r>
              <a:rPr lang="en-US"/>
              <a:t>We also investigated if equity markets priced these losses, and, if not, whether there is a need for better regulatory oversight of interest rate risk.</a:t>
            </a:r>
          </a:p>
        </p:txBody>
      </p:sp>
    </p:spTree>
    <p:extLst>
      <p:ext uri="{BB962C8B-B14F-4D97-AF65-F5344CB8AC3E}">
        <p14:creationId xmlns:p14="http://schemas.microsoft.com/office/powerpoint/2010/main" val="721150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9CED-D576-EB1A-D08B-19CEDA90B604}"/>
              </a:ext>
            </a:extLst>
          </p:cNvPr>
          <p:cNvSpPr>
            <a:spLocks noGrp="1"/>
          </p:cNvSpPr>
          <p:nvPr>
            <p:ph type="title"/>
          </p:nvPr>
        </p:nvSpPr>
        <p:spPr/>
        <p:txBody>
          <a:bodyPr/>
          <a:lstStyle/>
          <a:p>
            <a:r>
              <a:rPr lang="en-US"/>
              <a:t>Summary and Conclusions</a:t>
            </a:r>
          </a:p>
        </p:txBody>
      </p:sp>
      <p:sp>
        <p:nvSpPr>
          <p:cNvPr id="3" name="Content Placeholder 2">
            <a:extLst>
              <a:ext uri="{FF2B5EF4-FFF2-40B4-BE49-F238E27FC236}">
                <a16:creationId xmlns:a16="http://schemas.microsoft.com/office/drawing/2014/main" id="{71ECF59A-A365-095A-0F22-CF20820BE669}"/>
              </a:ext>
            </a:extLst>
          </p:cNvPr>
          <p:cNvSpPr>
            <a:spLocks noGrp="1"/>
          </p:cNvSpPr>
          <p:nvPr>
            <p:ph idx="1"/>
          </p:nvPr>
        </p:nvSpPr>
        <p:spPr>
          <a:xfrm>
            <a:off x="914400" y="1783560"/>
            <a:ext cx="7772400" cy="4572000"/>
          </a:xfrm>
        </p:spPr>
        <p:txBody>
          <a:bodyPr>
            <a:normAutofit fontScale="92500" lnSpcReduction="10000"/>
          </a:bodyPr>
          <a:lstStyle/>
          <a:p>
            <a:pPr>
              <a:spcBef>
                <a:spcPts val="1200"/>
              </a:spcBef>
            </a:pPr>
            <a:r>
              <a:rPr lang="en-US"/>
              <a:t>We also find that these losses are negatively associated with banks' holdings of residential and commercial mortgages.</a:t>
            </a:r>
          </a:p>
          <a:p>
            <a:pPr>
              <a:spcBef>
                <a:spcPts val="1200"/>
              </a:spcBef>
            </a:pPr>
            <a:r>
              <a:rPr lang="en-US"/>
              <a:t>Banks that were lending had much smaller exposures to securities, especially to long-duration RMBS.</a:t>
            </a:r>
          </a:p>
          <a:p>
            <a:pPr>
              <a:spcBef>
                <a:spcPts val="1200"/>
              </a:spcBef>
            </a:pPr>
            <a:r>
              <a:rPr lang="en-US"/>
              <a:t>However, unrealized losses on residential mortgages are likely to be similar in magnitude to those on RMBS.</a:t>
            </a:r>
          </a:p>
          <a:p>
            <a:pPr>
              <a:spcBef>
                <a:spcPts val="1200"/>
              </a:spcBef>
            </a:pPr>
            <a:r>
              <a:rPr lang="en-US"/>
              <a:t>Future losses on commercial mortgages are uncertain, with over $1 trillion maturing next year.</a:t>
            </a:r>
          </a:p>
        </p:txBody>
      </p:sp>
    </p:spTree>
    <p:extLst>
      <p:ext uri="{BB962C8B-B14F-4D97-AF65-F5344CB8AC3E}">
        <p14:creationId xmlns:p14="http://schemas.microsoft.com/office/powerpoint/2010/main" val="4275587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9CED-D576-EB1A-D08B-19CEDA90B604}"/>
              </a:ext>
            </a:extLst>
          </p:cNvPr>
          <p:cNvSpPr>
            <a:spLocks noGrp="1"/>
          </p:cNvSpPr>
          <p:nvPr>
            <p:ph type="title"/>
          </p:nvPr>
        </p:nvSpPr>
        <p:spPr/>
        <p:txBody>
          <a:bodyPr/>
          <a:lstStyle/>
          <a:p>
            <a:r>
              <a:rPr lang="en-US"/>
              <a:t>Summary and Conclusions</a:t>
            </a:r>
          </a:p>
        </p:txBody>
      </p:sp>
      <p:sp>
        <p:nvSpPr>
          <p:cNvPr id="3" name="Content Placeholder 2">
            <a:extLst>
              <a:ext uri="{FF2B5EF4-FFF2-40B4-BE49-F238E27FC236}">
                <a16:creationId xmlns:a16="http://schemas.microsoft.com/office/drawing/2014/main" id="{71ECF59A-A365-095A-0F22-CF20820BE669}"/>
              </a:ext>
            </a:extLst>
          </p:cNvPr>
          <p:cNvSpPr>
            <a:spLocks noGrp="1"/>
          </p:cNvSpPr>
          <p:nvPr>
            <p:ph idx="1"/>
          </p:nvPr>
        </p:nvSpPr>
        <p:spPr/>
        <p:txBody>
          <a:bodyPr>
            <a:normAutofit/>
          </a:bodyPr>
          <a:lstStyle/>
          <a:p>
            <a:pPr>
              <a:spcBef>
                <a:spcPts val="1200"/>
              </a:spcBef>
            </a:pPr>
            <a:r>
              <a:rPr lang="en-US" sz="2600"/>
              <a:t>Finally, we find that, following the failure of SVB, equity markets focused on banks' uninsured deposits rather than interest-rate risk or unrealized losses.</a:t>
            </a:r>
          </a:p>
          <a:p>
            <a:pPr>
              <a:spcBef>
                <a:spcPts val="1200"/>
              </a:spcBef>
            </a:pPr>
            <a:r>
              <a:rPr lang="en-US" sz="2600"/>
              <a:t>However, the risk for certain banks post-SVB stemmed from a combination of unrealized losses and uninsured deposits.</a:t>
            </a:r>
          </a:p>
        </p:txBody>
      </p:sp>
    </p:spTree>
    <p:extLst>
      <p:ext uri="{BB962C8B-B14F-4D97-AF65-F5344CB8AC3E}">
        <p14:creationId xmlns:p14="http://schemas.microsoft.com/office/powerpoint/2010/main" val="1901230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9234C3-4450-76CB-3892-380EAC523C21}"/>
              </a:ext>
            </a:extLst>
          </p:cNvPr>
          <p:cNvSpPr>
            <a:spLocks noGrp="1"/>
          </p:cNvSpPr>
          <p:nvPr>
            <p:ph type="title"/>
          </p:nvPr>
        </p:nvSpPr>
        <p:spPr>
          <a:xfrm>
            <a:off x="914400" y="1883664"/>
            <a:ext cx="7772400" cy="2840736"/>
          </a:xfrm>
        </p:spPr>
        <p:txBody>
          <a:bodyPr/>
          <a:lstStyle/>
          <a:p>
            <a:pPr algn="ctr"/>
            <a:br>
              <a:rPr lang="en-US" sz="3200"/>
            </a:br>
            <a:br>
              <a:rPr lang="en-US" sz="3200"/>
            </a:br>
            <a:r>
              <a:rPr lang="en-US" sz="3200"/>
              <a:t>Thank you!</a:t>
            </a:r>
            <a:br>
              <a:rPr lang="en-US" sz="3200"/>
            </a:br>
            <a:br>
              <a:rPr lang="en-US" sz="3200"/>
            </a:br>
            <a:endParaRPr lang="en-US" sz="3200"/>
          </a:p>
        </p:txBody>
      </p:sp>
    </p:spTree>
    <p:extLst>
      <p:ext uri="{BB962C8B-B14F-4D97-AF65-F5344CB8AC3E}">
        <p14:creationId xmlns:p14="http://schemas.microsoft.com/office/powerpoint/2010/main" val="25712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3CDF-3C3E-C3D2-B9A1-6787E238F60B}"/>
              </a:ext>
            </a:extLst>
          </p:cNvPr>
          <p:cNvSpPr>
            <a:spLocks noGrp="1"/>
          </p:cNvSpPr>
          <p:nvPr>
            <p:ph type="title"/>
          </p:nvPr>
        </p:nvSpPr>
        <p:spPr/>
        <p:txBody>
          <a:bodyPr/>
          <a:lstStyle/>
          <a:p>
            <a:r>
              <a:rPr lang="en-US"/>
              <a:t>A Tale of Two Banking Crises:</a:t>
            </a:r>
            <a:br>
              <a:rPr lang="en-US"/>
            </a:br>
            <a:r>
              <a:rPr lang="en-US"/>
              <a:t>2008 and 2023</a:t>
            </a:r>
          </a:p>
        </p:txBody>
      </p:sp>
      <p:sp>
        <p:nvSpPr>
          <p:cNvPr id="3" name="Content Placeholder 2">
            <a:extLst>
              <a:ext uri="{FF2B5EF4-FFF2-40B4-BE49-F238E27FC236}">
                <a16:creationId xmlns:a16="http://schemas.microsoft.com/office/drawing/2014/main" id="{1F4416C7-B733-FD7B-DD2F-16AB746336C7}"/>
              </a:ext>
            </a:extLst>
          </p:cNvPr>
          <p:cNvSpPr>
            <a:spLocks noGrp="1"/>
          </p:cNvSpPr>
          <p:nvPr>
            <p:ph idx="1"/>
          </p:nvPr>
        </p:nvSpPr>
        <p:spPr/>
        <p:txBody>
          <a:bodyPr>
            <a:normAutofit/>
          </a:bodyPr>
          <a:lstStyle/>
          <a:p>
            <a:pPr>
              <a:spcBef>
                <a:spcPts val="1200"/>
              </a:spcBef>
            </a:pPr>
            <a:r>
              <a:rPr lang="en-US" sz="2600"/>
              <a:t>On Mar. 10, 2023, Silicon Valley Bank was closed by its regulators, sparking a wave of contagion that threatened to spread throughout the banking system.</a:t>
            </a:r>
          </a:p>
          <a:p>
            <a:pPr>
              <a:spcBef>
                <a:spcPts val="1200"/>
              </a:spcBef>
            </a:pPr>
            <a:r>
              <a:rPr lang="en-US" sz="2600"/>
              <a:t>At the time, many called it a “Lehman moment,” in reference to the bankruptcy filing by the investment bank Lehman Brothers on Sep. 15, 2008, that ushered in the near collapse of the U.S. financial system.</a:t>
            </a:r>
          </a:p>
        </p:txBody>
      </p:sp>
    </p:spTree>
    <p:extLst>
      <p:ext uri="{BB962C8B-B14F-4D97-AF65-F5344CB8AC3E}">
        <p14:creationId xmlns:p14="http://schemas.microsoft.com/office/powerpoint/2010/main" val="23554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3CDF-3C3E-C3D2-B9A1-6787E238F60B}"/>
              </a:ext>
            </a:extLst>
          </p:cNvPr>
          <p:cNvSpPr>
            <a:spLocks noGrp="1"/>
          </p:cNvSpPr>
          <p:nvPr>
            <p:ph type="title"/>
          </p:nvPr>
        </p:nvSpPr>
        <p:spPr/>
        <p:txBody>
          <a:bodyPr/>
          <a:lstStyle/>
          <a:p>
            <a:r>
              <a:rPr lang="en-US"/>
              <a:t>A Tale of Two Banking Crises:</a:t>
            </a:r>
            <a:br>
              <a:rPr lang="en-US"/>
            </a:br>
            <a:r>
              <a:rPr lang="en-US"/>
              <a:t>2008 and 2023</a:t>
            </a:r>
          </a:p>
        </p:txBody>
      </p:sp>
      <p:sp>
        <p:nvSpPr>
          <p:cNvPr id="3" name="Content Placeholder 2">
            <a:extLst>
              <a:ext uri="{FF2B5EF4-FFF2-40B4-BE49-F238E27FC236}">
                <a16:creationId xmlns:a16="http://schemas.microsoft.com/office/drawing/2014/main" id="{1F4416C7-B733-FD7B-DD2F-16AB746336C7}"/>
              </a:ext>
            </a:extLst>
          </p:cNvPr>
          <p:cNvSpPr>
            <a:spLocks noGrp="1"/>
          </p:cNvSpPr>
          <p:nvPr>
            <p:ph idx="1"/>
          </p:nvPr>
        </p:nvSpPr>
        <p:spPr>
          <a:xfrm>
            <a:off x="914400" y="1783560"/>
            <a:ext cx="7772400" cy="4572000"/>
          </a:xfrm>
        </p:spPr>
        <p:txBody>
          <a:bodyPr>
            <a:normAutofit/>
          </a:bodyPr>
          <a:lstStyle/>
          <a:p>
            <a:pPr>
              <a:spcBef>
                <a:spcPts val="0"/>
              </a:spcBef>
              <a:spcAft>
                <a:spcPts val="1200"/>
              </a:spcAft>
            </a:pPr>
            <a:r>
              <a:rPr lang="en-US"/>
              <a:t>These two events had little in common:</a:t>
            </a:r>
          </a:p>
          <a:p>
            <a:pPr lvl="1">
              <a:spcBef>
                <a:spcPts val="0"/>
              </a:spcBef>
              <a:spcAft>
                <a:spcPts val="1200"/>
              </a:spcAft>
            </a:pPr>
            <a:r>
              <a:rPr lang="en-US"/>
              <a:t>SVB was a commercial bank; LB was an investment bank.</a:t>
            </a:r>
          </a:p>
          <a:p>
            <a:pPr lvl="1">
              <a:spcBef>
                <a:spcPts val="0"/>
              </a:spcBef>
              <a:spcAft>
                <a:spcPts val="1200"/>
              </a:spcAft>
            </a:pPr>
            <a:r>
              <a:rPr lang="en-US"/>
              <a:t>Their failures had fundamentally different causes:</a:t>
            </a:r>
          </a:p>
          <a:p>
            <a:pPr lvl="2">
              <a:spcBef>
                <a:spcPts val="0"/>
              </a:spcBef>
              <a:spcAft>
                <a:spcPts val="1200"/>
              </a:spcAft>
            </a:pPr>
            <a:r>
              <a:rPr lang="en-US"/>
              <a:t>SVB failed due to securities losses from interest rate risk.</a:t>
            </a:r>
          </a:p>
          <a:p>
            <a:pPr lvl="2">
              <a:spcBef>
                <a:spcPts val="0"/>
              </a:spcBef>
              <a:spcAft>
                <a:spcPts val="1200"/>
              </a:spcAft>
            </a:pPr>
            <a:r>
              <a:rPr lang="en-US"/>
              <a:t>LB failed due to securities losses from credit risk.</a:t>
            </a:r>
          </a:p>
        </p:txBody>
      </p:sp>
    </p:spTree>
    <p:extLst>
      <p:ext uri="{BB962C8B-B14F-4D97-AF65-F5344CB8AC3E}">
        <p14:creationId xmlns:p14="http://schemas.microsoft.com/office/powerpoint/2010/main" val="33517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3CDF-3C3E-C3D2-B9A1-6787E238F60B}"/>
              </a:ext>
            </a:extLst>
          </p:cNvPr>
          <p:cNvSpPr>
            <a:spLocks noGrp="1"/>
          </p:cNvSpPr>
          <p:nvPr>
            <p:ph type="title"/>
          </p:nvPr>
        </p:nvSpPr>
        <p:spPr/>
        <p:txBody>
          <a:bodyPr/>
          <a:lstStyle/>
          <a:p>
            <a:r>
              <a:rPr lang="en-US"/>
              <a:t>A Tale of Two Banking Crises:</a:t>
            </a:r>
            <a:br>
              <a:rPr lang="en-US"/>
            </a:br>
            <a:r>
              <a:rPr lang="en-US"/>
              <a:t>2008 and 2023</a:t>
            </a:r>
          </a:p>
        </p:txBody>
      </p:sp>
      <p:sp>
        <p:nvSpPr>
          <p:cNvPr id="4" name="Content Placeholder 3">
            <a:extLst>
              <a:ext uri="{FF2B5EF4-FFF2-40B4-BE49-F238E27FC236}">
                <a16:creationId xmlns:a16="http://schemas.microsoft.com/office/drawing/2014/main" id="{52BFBA80-3954-73C0-21C7-EEA4F4AAD62E}"/>
              </a:ext>
            </a:extLst>
          </p:cNvPr>
          <p:cNvSpPr>
            <a:spLocks noGrp="1"/>
          </p:cNvSpPr>
          <p:nvPr>
            <p:ph sz="half" idx="2"/>
          </p:nvPr>
        </p:nvSpPr>
        <p:spPr/>
        <p:txBody>
          <a:bodyPr/>
          <a:lstStyle/>
          <a:p>
            <a:pPr>
              <a:spcBef>
                <a:spcPts val="1200"/>
              </a:spcBef>
            </a:pPr>
            <a:r>
              <a:rPr lang="en-US" sz="2400"/>
              <a:t>When we look at the number of bank failures by year, we see only one crisis:</a:t>
            </a:r>
          </a:p>
          <a:p>
            <a:pPr lvl="1">
              <a:spcBef>
                <a:spcPts val="1200"/>
              </a:spcBef>
            </a:pPr>
            <a:r>
              <a:rPr lang="en-US" sz="2200"/>
              <a:t>2008-2014.</a:t>
            </a:r>
          </a:p>
          <a:p>
            <a:pPr lvl="1">
              <a:spcBef>
                <a:spcPts val="1200"/>
              </a:spcBef>
            </a:pPr>
            <a:r>
              <a:rPr lang="en-US" sz="2200"/>
              <a:t>507 banks failed.</a:t>
            </a:r>
          </a:p>
          <a:p>
            <a:pPr>
              <a:spcBef>
                <a:spcPts val="1200"/>
              </a:spcBef>
            </a:pPr>
            <a:r>
              <a:rPr lang="en-US" sz="2400"/>
              <a:t>During 2023, there were only five bank failures</a:t>
            </a:r>
            <a:r>
              <a:rPr lang="en-US" sz="2600"/>
              <a:t>.</a:t>
            </a:r>
          </a:p>
        </p:txBody>
      </p:sp>
      <p:graphicFrame>
        <p:nvGraphicFramePr>
          <p:cNvPr id="5" name="Content Placeholder 4">
            <a:extLst>
              <a:ext uri="{FF2B5EF4-FFF2-40B4-BE49-F238E27FC236}">
                <a16:creationId xmlns:a16="http://schemas.microsoft.com/office/drawing/2014/main" id="{F697E32E-2AB8-3899-556F-2DCA07AA7617}"/>
              </a:ext>
            </a:extLst>
          </p:cNvPr>
          <p:cNvGraphicFramePr>
            <a:graphicFrameLocks noGrp="1"/>
          </p:cNvGraphicFramePr>
          <p:nvPr>
            <p:ph sz="half" idx="1"/>
            <p:extLst>
              <p:ext uri="{D42A27DB-BD31-4B8C-83A1-F6EECF244321}">
                <p14:modId xmlns:p14="http://schemas.microsoft.com/office/powerpoint/2010/main" val="3108327299"/>
              </p:ext>
            </p:extLst>
          </p:nvPr>
        </p:nvGraphicFramePr>
        <p:xfrm>
          <a:off x="465138" y="1770062"/>
          <a:ext cx="4190206" cy="4706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96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3CDF-3C3E-C3D2-B9A1-6787E238F60B}"/>
              </a:ext>
            </a:extLst>
          </p:cNvPr>
          <p:cNvSpPr>
            <a:spLocks noGrp="1"/>
          </p:cNvSpPr>
          <p:nvPr>
            <p:ph type="title"/>
          </p:nvPr>
        </p:nvSpPr>
        <p:spPr/>
        <p:txBody>
          <a:bodyPr/>
          <a:lstStyle/>
          <a:p>
            <a:r>
              <a:rPr lang="en-US"/>
              <a:t>A Tale of Two Banking Crises:</a:t>
            </a:r>
            <a:br>
              <a:rPr lang="en-US"/>
            </a:br>
            <a:r>
              <a:rPr lang="en-US"/>
              <a:t>2008 and 2023</a:t>
            </a:r>
          </a:p>
        </p:txBody>
      </p:sp>
      <p:sp>
        <p:nvSpPr>
          <p:cNvPr id="4" name="Content Placeholder 3">
            <a:extLst>
              <a:ext uri="{FF2B5EF4-FFF2-40B4-BE49-F238E27FC236}">
                <a16:creationId xmlns:a16="http://schemas.microsoft.com/office/drawing/2014/main" id="{52BFBA80-3954-73C0-21C7-EEA4F4AAD62E}"/>
              </a:ext>
            </a:extLst>
          </p:cNvPr>
          <p:cNvSpPr>
            <a:spLocks noGrp="1"/>
          </p:cNvSpPr>
          <p:nvPr>
            <p:ph sz="half" idx="2"/>
          </p:nvPr>
        </p:nvSpPr>
        <p:spPr/>
        <p:txBody>
          <a:bodyPr/>
          <a:lstStyle/>
          <a:p>
            <a:pPr>
              <a:spcBef>
                <a:spcPts val="1200"/>
              </a:spcBef>
            </a:pPr>
            <a:r>
              <a:rPr lang="en-US" sz="2600"/>
              <a:t>When we look at the assets of bank failures by year, we now see two crises:</a:t>
            </a:r>
          </a:p>
          <a:p>
            <a:pPr lvl="1">
              <a:spcBef>
                <a:spcPts val="1200"/>
              </a:spcBef>
            </a:pPr>
            <a:r>
              <a:rPr lang="en-US"/>
              <a:t>2008-2012: $689 billion.</a:t>
            </a:r>
          </a:p>
          <a:p>
            <a:pPr lvl="1">
              <a:spcBef>
                <a:spcPts val="1200"/>
              </a:spcBef>
            </a:pPr>
            <a:r>
              <a:rPr lang="en-US"/>
              <a:t>2023: $549 billion.</a:t>
            </a:r>
          </a:p>
        </p:txBody>
      </p:sp>
      <p:graphicFrame>
        <p:nvGraphicFramePr>
          <p:cNvPr id="7" name="Content Placeholder 6">
            <a:extLst>
              <a:ext uri="{FF2B5EF4-FFF2-40B4-BE49-F238E27FC236}">
                <a16:creationId xmlns:a16="http://schemas.microsoft.com/office/drawing/2014/main" id="{E8340E89-D6EE-AB10-986A-F98592AA409B}"/>
              </a:ext>
            </a:extLst>
          </p:cNvPr>
          <p:cNvGraphicFramePr>
            <a:graphicFrameLocks noGrp="1"/>
          </p:cNvGraphicFramePr>
          <p:nvPr>
            <p:ph sz="half" idx="1"/>
            <p:extLst>
              <p:ext uri="{D42A27DB-BD31-4B8C-83A1-F6EECF244321}">
                <p14:modId xmlns:p14="http://schemas.microsoft.com/office/powerpoint/2010/main" val="954992583"/>
              </p:ext>
            </p:extLst>
          </p:nvPr>
        </p:nvGraphicFramePr>
        <p:xfrm>
          <a:off x="465138" y="1770062"/>
          <a:ext cx="4190206" cy="4575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0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E64D2-86F8-8026-D9D0-2358D438A57A}"/>
              </a:ext>
            </a:extLst>
          </p:cNvPr>
          <p:cNvSpPr>
            <a:spLocks noGrp="1"/>
          </p:cNvSpPr>
          <p:nvPr>
            <p:ph type="title"/>
          </p:nvPr>
        </p:nvSpPr>
        <p:spPr/>
        <p:txBody>
          <a:bodyPr/>
          <a:lstStyle/>
          <a:p>
            <a:r>
              <a:rPr lang="en-US" sz="3200"/>
              <a:t>The 2023 Banking Crisis</a:t>
            </a:r>
          </a:p>
        </p:txBody>
      </p:sp>
      <p:sp>
        <p:nvSpPr>
          <p:cNvPr id="2" name="Content Placeholder 1">
            <a:extLst>
              <a:ext uri="{FF2B5EF4-FFF2-40B4-BE49-F238E27FC236}">
                <a16:creationId xmlns:a16="http://schemas.microsoft.com/office/drawing/2014/main" id="{3BD8A38D-9B08-2FE8-9D02-4B8F16979A73}"/>
              </a:ext>
            </a:extLst>
          </p:cNvPr>
          <p:cNvSpPr>
            <a:spLocks noGrp="1"/>
          </p:cNvSpPr>
          <p:nvPr>
            <p:ph idx="1"/>
          </p:nvPr>
        </p:nvSpPr>
        <p:spPr/>
        <p:txBody>
          <a:bodyPr>
            <a:normAutofit/>
          </a:bodyPr>
          <a:lstStyle/>
          <a:p>
            <a:pPr>
              <a:spcBef>
                <a:spcPts val="1200"/>
              </a:spcBef>
            </a:pPr>
            <a:r>
              <a:rPr lang="en-US" sz="2600"/>
              <a:t>Surprisingly, there was no banking crisis during the 2020 – 2021 in response to the COVID-19 pandemic.</a:t>
            </a:r>
          </a:p>
          <a:p>
            <a:pPr>
              <a:spcBef>
                <a:spcPts val="1200"/>
              </a:spcBef>
            </a:pPr>
            <a:r>
              <a:rPr lang="en-US" sz="2600"/>
              <a:t>Unemployment spiked, and GDP plummeted.</a:t>
            </a:r>
          </a:p>
          <a:p>
            <a:pPr>
              <a:spcBef>
                <a:spcPts val="1200"/>
              </a:spcBef>
            </a:pPr>
            <a:r>
              <a:rPr lang="en-US" sz="2600"/>
              <a:t>The Federal Government propped up the U.S. economy with a wide array of relief programs, injecting trillions of dollars into the economy.</a:t>
            </a:r>
          </a:p>
        </p:txBody>
      </p:sp>
    </p:spTree>
    <p:extLst>
      <p:ext uri="{BB962C8B-B14F-4D97-AF65-F5344CB8AC3E}">
        <p14:creationId xmlns:p14="http://schemas.microsoft.com/office/powerpoint/2010/main" val="2512498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4514</Words>
  <Application>Microsoft Office PowerPoint</Application>
  <PresentationFormat>On-screen Show (4:3)</PresentationFormat>
  <Paragraphs>1509</Paragraphs>
  <Slides>42</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Calibri</vt:lpstr>
      <vt:lpstr>Cambria Math</vt:lpstr>
      <vt:lpstr>Consolas</vt:lpstr>
      <vt:lpstr>Corbel</vt:lpstr>
      <vt:lpstr>Wingdings</vt:lpstr>
      <vt:lpstr>Wingdings 2</vt:lpstr>
      <vt:lpstr>Wingdings 3</vt:lpstr>
      <vt:lpstr>Metro</vt:lpstr>
      <vt:lpstr>Worksheet</vt:lpstr>
      <vt:lpstr>Revenge of the S&amp;Ls: How Banks Lost a Half Trillion Dollars during 2022 </vt:lpstr>
      <vt:lpstr>Revenge of the S&amp;Ls: How Banks Lost a Half Trillion Dollars during 2022 </vt:lpstr>
      <vt:lpstr>Summary</vt:lpstr>
      <vt:lpstr>Summary</vt:lpstr>
      <vt:lpstr>A Tale of Two Banking Crises: 2008 and 2023</vt:lpstr>
      <vt:lpstr>A Tale of Two Banking Crises: 2008 and 2023</vt:lpstr>
      <vt:lpstr>A Tale of Two Banking Crises: 2008 and 2023</vt:lpstr>
      <vt:lpstr>A Tale of Two Banking Crises: 2008 and 2023</vt:lpstr>
      <vt:lpstr>The 2023 Banking Crisis</vt:lpstr>
      <vt:lpstr>The 2023 Banking Crisis: Fiscal Stimulus</vt:lpstr>
      <vt:lpstr>The 2023 Banking Crisis: Inflation</vt:lpstr>
      <vt:lpstr>The 2023 Banking Crisis: The Fed’s Response to Rising Inflation</vt:lpstr>
      <vt:lpstr>The 2023 Banking Crisis: The Bond Market’s Response to Rising Inflation</vt:lpstr>
      <vt:lpstr>The 2023 Banking Crisis: Deposit Inflows during the Pandemic</vt:lpstr>
      <vt:lpstr>The 2023 Banking Crisis: Repricing Maturity Expansion </vt:lpstr>
      <vt:lpstr>The 2023 Banking Crisis: How did rising rates affect banks?</vt:lpstr>
      <vt:lpstr>The 2023 Banking Crisis: Silicon Valley Bank</vt:lpstr>
      <vt:lpstr>The 2023 Banking Crisis: Fallout from SVB’s closure</vt:lpstr>
      <vt:lpstr>The 2023 Banking Crisis: Fallout from SVB’s closure</vt:lpstr>
      <vt:lpstr>The 2023 Banking Crisis: Residential Mortgages</vt:lpstr>
      <vt:lpstr>The 2023 Banking Crisis: Commercial Mortgages</vt:lpstr>
      <vt:lpstr>The 2023 Banking Crisis: Commercial Real Estate Appreciation</vt:lpstr>
      <vt:lpstr>The 2023 Banking Crisis: Commercial Mortgages</vt:lpstr>
      <vt:lpstr>Methodology:  Unrealized Securities Losses</vt:lpstr>
      <vt:lpstr>Methodology:  Unrealized Securities Losses</vt:lpstr>
      <vt:lpstr>Descriptive Statistics</vt:lpstr>
      <vt:lpstr>Descriptive Statistics By Ratio of Securities Losses to Assets</vt:lpstr>
      <vt:lpstr>Correlations </vt:lpstr>
      <vt:lpstr>Correlations </vt:lpstr>
      <vt:lpstr>Regression Results: Determinants of Securities Losses to Total Assets </vt:lpstr>
      <vt:lpstr>Regression Results: Determinants of Securities Losses to Total Assets </vt:lpstr>
      <vt:lpstr>Event-Study Analysis of SVB Closure:</vt:lpstr>
      <vt:lpstr>Event-Study Analysis of SVB Closure: High vs. Low Interest-Rate Risk Portfolios</vt:lpstr>
      <vt:lpstr>Event-Study Analysis of SVB Closure: High vs. Low Uninsured Deposits</vt:lpstr>
      <vt:lpstr>Diff-in-Diff Analysis of Daily Abnormal Returns:</vt:lpstr>
      <vt:lpstr>Diff-in-Diff Analysis of Daily Abnormal Returns:</vt:lpstr>
      <vt:lpstr>Diff-in-Diff Analysis of Daily Abnormal Returns:</vt:lpstr>
      <vt:lpstr>Diff-in-Diff Analysis of Daily Abnormal Returns:</vt:lpstr>
      <vt:lpstr>Summary and Conclusions</vt:lpstr>
      <vt:lpstr>Summary and Conclusions</vt:lpstr>
      <vt:lpstr>Summary and Conclusions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Rebel Cole</dc:creator>
  <cp:lastModifiedBy>Silverstein, Brian</cp:lastModifiedBy>
  <cp:revision>2</cp:revision>
  <cp:lastPrinted>2024-09-02T11:29:38Z</cp:lastPrinted>
  <dcterms:created xsi:type="dcterms:W3CDTF">2012-09-12T21:41:53Z</dcterms:created>
  <dcterms:modified xsi:type="dcterms:W3CDTF">2024-09-16T20:16:48Z</dcterms:modified>
</cp:coreProperties>
</file>