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96" r:id="rId6"/>
    <p:sldId id="261" r:id="rId7"/>
    <p:sldId id="263" r:id="rId8"/>
    <p:sldId id="265" r:id="rId9"/>
    <p:sldId id="564" r:id="rId10"/>
    <p:sldId id="266" r:id="rId11"/>
    <p:sldId id="281" r:id="rId12"/>
    <p:sldId id="268" r:id="rId13"/>
    <p:sldId id="270" r:id="rId14"/>
    <p:sldId id="565" r:id="rId15"/>
    <p:sldId id="275" r:id="rId16"/>
    <p:sldId id="276" r:id="rId17"/>
    <p:sldId id="287" r:id="rId18"/>
    <p:sldId id="269" r:id="rId19"/>
    <p:sldId id="272" r:id="rId20"/>
    <p:sldId id="291" r:id="rId21"/>
    <p:sldId id="278" r:id="rId22"/>
    <p:sldId id="277" r:id="rId23"/>
    <p:sldId id="566" r:id="rId24"/>
    <p:sldId id="283" r:id="rId25"/>
    <p:sldId id="288" r:id="rId26"/>
    <p:sldId id="284" r:id="rId27"/>
    <p:sldId id="293" r:id="rId28"/>
    <p:sldId id="285" r:id="rId29"/>
    <p:sldId id="286" r:id="rId30"/>
    <p:sldId id="292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BCBCA3-81DF-FAC5-A1F1-31C55143A253}" name="Kim, Dasol" initials="KD" userId="S::dkim@ofr.treas.gov::b7a25b44-1d1b-4b97-a7f4-6f11551df7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C24646-7C4F-4E39-9C19-2081740E813D}" v="1" dt="2024-05-14T00:37:42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, Dasol" userId="b7a25b44-1d1b-4b97-a7f4-6f11551df7e9" providerId="ADAL" clId="{A0F4BCAF-892E-4EEE-806C-BE87A2DDEB83}"/>
    <pc:docChg chg="undo custSel delSld modSld">
      <pc:chgData name="Kim, Dasol" userId="b7a25b44-1d1b-4b97-a7f4-6f11551df7e9" providerId="ADAL" clId="{A0F4BCAF-892E-4EEE-806C-BE87A2DDEB83}" dt="2024-05-03T21:42:21.198" v="904" actId="20577"/>
      <pc:docMkLst>
        <pc:docMk/>
      </pc:docMkLst>
      <pc:sldChg chg="modSp mod">
        <pc:chgData name="Kim, Dasol" userId="b7a25b44-1d1b-4b97-a7f4-6f11551df7e9" providerId="ADAL" clId="{A0F4BCAF-892E-4EEE-806C-BE87A2DDEB83}" dt="2024-05-03T21:09:18.166" v="13" actId="6549"/>
        <pc:sldMkLst>
          <pc:docMk/>
          <pc:sldMk cId="1416651534" sldId="256"/>
        </pc:sldMkLst>
        <pc:spChg chg="mod">
          <ac:chgData name="Kim, Dasol" userId="b7a25b44-1d1b-4b97-a7f4-6f11551df7e9" providerId="ADAL" clId="{A0F4BCAF-892E-4EEE-806C-BE87A2DDEB83}" dt="2024-05-03T21:09:18.166" v="13" actId="6549"/>
          <ac:spMkLst>
            <pc:docMk/>
            <pc:sldMk cId="1416651534" sldId="256"/>
            <ac:spMk id="3" creationId="{AE39C5AA-FBE5-EA7B-9E10-02C22AA74B60}"/>
          </ac:spMkLst>
        </pc:spChg>
      </pc:sldChg>
      <pc:sldChg chg="modSp mod">
        <pc:chgData name="Kim, Dasol" userId="b7a25b44-1d1b-4b97-a7f4-6f11551df7e9" providerId="ADAL" clId="{A0F4BCAF-892E-4EEE-806C-BE87A2DDEB83}" dt="2024-05-03T21:38:27.771" v="710"/>
        <pc:sldMkLst>
          <pc:docMk/>
          <pc:sldMk cId="1451225404" sldId="259"/>
        </pc:sldMkLst>
        <pc:spChg chg="mod">
          <ac:chgData name="Kim, Dasol" userId="b7a25b44-1d1b-4b97-a7f4-6f11551df7e9" providerId="ADAL" clId="{A0F4BCAF-892E-4EEE-806C-BE87A2DDEB83}" dt="2024-05-03T21:38:27.771" v="710"/>
          <ac:spMkLst>
            <pc:docMk/>
            <pc:sldMk cId="1451225404" sldId="259"/>
            <ac:spMk id="3" creationId="{C0A89273-A95A-B405-5EF4-0FBC4510AC0D}"/>
          </ac:spMkLst>
        </pc:spChg>
      </pc:sldChg>
      <pc:sldChg chg="modSp del mod">
        <pc:chgData name="Kim, Dasol" userId="b7a25b44-1d1b-4b97-a7f4-6f11551df7e9" providerId="ADAL" clId="{A0F4BCAF-892E-4EEE-806C-BE87A2DDEB83}" dt="2024-05-03T21:38:30.597" v="711" actId="47"/>
        <pc:sldMkLst>
          <pc:docMk/>
          <pc:sldMk cId="54410496" sldId="260"/>
        </pc:sldMkLst>
        <pc:spChg chg="mod">
          <ac:chgData name="Kim, Dasol" userId="b7a25b44-1d1b-4b97-a7f4-6f11551df7e9" providerId="ADAL" clId="{A0F4BCAF-892E-4EEE-806C-BE87A2DDEB83}" dt="2024-05-03T21:38:24.204" v="709" actId="21"/>
          <ac:spMkLst>
            <pc:docMk/>
            <pc:sldMk cId="54410496" sldId="260"/>
            <ac:spMk id="3" creationId="{2B8F5295-EF08-96C7-0EC0-01B5AEF1DA4D}"/>
          </ac:spMkLst>
        </pc:spChg>
      </pc:sldChg>
      <pc:sldChg chg="modSp mod">
        <pc:chgData name="Kim, Dasol" userId="b7a25b44-1d1b-4b97-a7f4-6f11551df7e9" providerId="ADAL" clId="{A0F4BCAF-892E-4EEE-806C-BE87A2DDEB83}" dt="2024-05-03T21:37:16.621" v="700" actId="20577"/>
        <pc:sldMkLst>
          <pc:docMk/>
          <pc:sldMk cId="3704031715" sldId="261"/>
        </pc:sldMkLst>
        <pc:spChg chg="mod">
          <ac:chgData name="Kim, Dasol" userId="b7a25b44-1d1b-4b97-a7f4-6f11551df7e9" providerId="ADAL" clId="{A0F4BCAF-892E-4EEE-806C-BE87A2DDEB83}" dt="2024-05-03T21:37:16.621" v="700" actId="20577"/>
          <ac:spMkLst>
            <pc:docMk/>
            <pc:sldMk cId="3704031715" sldId="261"/>
            <ac:spMk id="3" creationId="{CC1D6F3B-14C5-9885-B6AD-CAD886BC4496}"/>
          </ac:spMkLst>
        </pc:spChg>
      </pc:sldChg>
      <pc:sldChg chg="del">
        <pc:chgData name="Kim, Dasol" userId="b7a25b44-1d1b-4b97-a7f4-6f11551df7e9" providerId="ADAL" clId="{A0F4BCAF-892E-4EEE-806C-BE87A2DDEB83}" dt="2024-05-03T21:33:08.047" v="579" actId="47"/>
        <pc:sldMkLst>
          <pc:docMk/>
          <pc:sldMk cId="1704358404" sldId="262"/>
        </pc:sldMkLst>
      </pc:sldChg>
      <pc:sldChg chg="modSp mod">
        <pc:chgData name="Kim, Dasol" userId="b7a25b44-1d1b-4b97-a7f4-6f11551df7e9" providerId="ADAL" clId="{A0F4BCAF-892E-4EEE-806C-BE87A2DDEB83}" dt="2024-05-03T21:36:26.918" v="656" actId="6549"/>
        <pc:sldMkLst>
          <pc:docMk/>
          <pc:sldMk cId="106202340" sldId="266"/>
        </pc:sldMkLst>
        <pc:spChg chg="mod">
          <ac:chgData name="Kim, Dasol" userId="b7a25b44-1d1b-4b97-a7f4-6f11551df7e9" providerId="ADAL" clId="{A0F4BCAF-892E-4EEE-806C-BE87A2DDEB83}" dt="2024-05-03T21:36:26.918" v="656" actId="6549"/>
          <ac:spMkLst>
            <pc:docMk/>
            <pc:sldMk cId="106202340" sldId="266"/>
            <ac:spMk id="3" creationId="{6600265F-0BDF-1316-CC31-CF710E37FEF7}"/>
          </ac:spMkLst>
        </pc:spChg>
      </pc:sldChg>
      <pc:sldChg chg="del">
        <pc:chgData name="Kim, Dasol" userId="b7a25b44-1d1b-4b97-a7f4-6f11551df7e9" providerId="ADAL" clId="{A0F4BCAF-892E-4EEE-806C-BE87A2DDEB83}" dt="2024-05-03T21:40:20.935" v="822" actId="47"/>
        <pc:sldMkLst>
          <pc:docMk/>
          <pc:sldMk cId="1249659621" sldId="267"/>
        </pc:sldMkLst>
      </pc:sldChg>
      <pc:sldChg chg="del">
        <pc:chgData name="Kim, Dasol" userId="b7a25b44-1d1b-4b97-a7f4-6f11551df7e9" providerId="ADAL" clId="{A0F4BCAF-892E-4EEE-806C-BE87A2DDEB83}" dt="2024-05-03T21:40:24.946" v="823" actId="47"/>
        <pc:sldMkLst>
          <pc:docMk/>
          <pc:sldMk cId="547665615" sldId="271"/>
        </pc:sldMkLst>
      </pc:sldChg>
      <pc:sldChg chg="del">
        <pc:chgData name="Kim, Dasol" userId="b7a25b44-1d1b-4b97-a7f4-6f11551df7e9" providerId="ADAL" clId="{A0F4BCAF-892E-4EEE-806C-BE87A2DDEB83}" dt="2024-05-03T21:41:33.069" v="839" actId="47"/>
        <pc:sldMkLst>
          <pc:docMk/>
          <pc:sldMk cId="950184540" sldId="272"/>
        </pc:sldMkLst>
      </pc:sldChg>
      <pc:sldChg chg="del">
        <pc:chgData name="Kim, Dasol" userId="b7a25b44-1d1b-4b97-a7f4-6f11551df7e9" providerId="ADAL" clId="{A0F4BCAF-892E-4EEE-806C-BE87A2DDEB83}" dt="2024-05-03T21:41:13.904" v="837" actId="47"/>
        <pc:sldMkLst>
          <pc:docMk/>
          <pc:sldMk cId="3005775250" sldId="274"/>
        </pc:sldMkLst>
      </pc:sldChg>
      <pc:sldChg chg="del">
        <pc:chgData name="Kim, Dasol" userId="b7a25b44-1d1b-4b97-a7f4-6f11551df7e9" providerId="ADAL" clId="{A0F4BCAF-892E-4EEE-806C-BE87A2DDEB83}" dt="2024-05-03T21:41:14.506" v="838" actId="47"/>
        <pc:sldMkLst>
          <pc:docMk/>
          <pc:sldMk cId="879149308" sldId="276"/>
        </pc:sldMkLst>
      </pc:sldChg>
      <pc:sldChg chg="modSp mod">
        <pc:chgData name="Kim, Dasol" userId="b7a25b44-1d1b-4b97-a7f4-6f11551df7e9" providerId="ADAL" clId="{A0F4BCAF-892E-4EEE-806C-BE87A2DDEB83}" dt="2024-05-03T21:42:21.198" v="904" actId="20577"/>
        <pc:sldMkLst>
          <pc:docMk/>
          <pc:sldMk cId="1699551806" sldId="281"/>
        </pc:sldMkLst>
        <pc:spChg chg="mod">
          <ac:chgData name="Kim, Dasol" userId="b7a25b44-1d1b-4b97-a7f4-6f11551df7e9" providerId="ADAL" clId="{A0F4BCAF-892E-4EEE-806C-BE87A2DDEB83}" dt="2024-05-03T21:42:21.198" v="904" actId="20577"/>
          <ac:spMkLst>
            <pc:docMk/>
            <pc:sldMk cId="1699551806" sldId="281"/>
            <ac:spMk id="3" creationId="{6600265F-0BDF-1316-CC31-CF710E37FEF7}"/>
          </ac:spMkLst>
        </pc:spChg>
      </pc:sldChg>
      <pc:sldChg chg="modSp del mod">
        <pc:chgData name="Kim, Dasol" userId="b7a25b44-1d1b-4b97-a7f4-6f11551df7e9" providerId="ADAL" clId="{A0F4BCAF-892E-4EEE-806C-BE87A2DDEB83}" dt="2024-05-03T21:41:12.266" v="836" actId="47"/>
        <pc:sldMkLst>
          <pc:docMk/>
          <pc:sldMk cId="1108219518" sldId="289"/>
        </pc:sldMkLst>
        <pc:spChg chg="mod">
          <ac:chgData name="Kim, Dasol" userId="b7a25b44-1d1b-4b97-a7f4-6f11551df7e9" providerId="ADAL" clId="{A0F4BCAF-892E-4EEE-806C-BE87A2DDEB83}" dt="2024-05-03T21:40:48.929" v="824" actId="21"/>
          <ac:spMkLst>
            <pc:docMk/>
            <pc:sldMk cId="1108219518" sldId="289"/>
            <ac:spMk id="3" creationId="{8196EDCD-2182-2FE6-10D2-8F1F87ED90D9}"/>
          </ac:spMkLst>
        </pc:spChg>
      </pc:sldChg>
      <pc:sldChg chg="modSp mod">
        <pc:chgData name="Kim, Dasol" userId="b7a25b44-1d1b-4b97-a7f4-6f11551df7e9" providerId="ADAL" clId="{A0F4BCAF-892E-4EEE-806C-BE87A2DDEB83}" dt="2024-05-03T21:41:05.496" v="835" actId="20577"/>
        <pc:sldMkLst>
          <pc:docMk/>
          <pc:sldMk cId="686651448" sldId="291"/>
        </pc:sldMkLst>
        <pc:spChg chg="mod">
          <ac:chgData name="Kim, Dasol" userId="b7a25b44-1d1b-4b97-a7f4-6f11551df7e9" providerId="ADAL" clId="{A0F4BCAF-892E-4EEE-806C-BE87A2DDEB83}" dt="2024-05-03T21:41:05.496" v="835" actId="20577"/>
          <ac:spMkLst>
            <pc:docMk/>
            <pc:sldMk cId="686651448" sldId="291"/>
            <ac:spMk id="3" creationId="{8196EDCD-2182-2FE6-10D2-8F1F87ED90D9}"/>
          </ac:spMkLst>
        </pc:spChg>
      </pc:sldChg>
    </pc:docChg>
  </pc:docChgLst>
  <pc:docChgLst>
    <pc:chgData name="Kim, Dasol" userId="b7a25b44-1d1b-4b97-a7f4-6f11551df7e9" providerId="ADAL" clId="{61C2E6AA-1D3F-4255-A043-4CAEB0DCE218}"/>
    <pc:docChg chg="addSld modSld">
      <pc:chgData name="Kim, Dasol" userId="b7a25b44-1d1b-4b97-a7f4-6f11551df7e9" providerId="ADAL" clId="{61C2E6AA-1D3F-4255-A043-4CAEB0DCE218}" dt="2024-05-01T18:57:52.885" v="26" actId="6549"/>
      <pc:docMkLst>
        <pc:docMk/>
      </pc:docMkLst>
      <pc:sldChg chg="modSp mod">
        <pc:chgData name="Kim, Dasol" userId="b7a25b44-1d1b-4b97-a7f4-6f11551df7e9" providerId="ADAL" clId="{61C2E6AA-1D3F-4255-A043-4CAEB0DCE218}" dt="2024-05-01T18:57:52.885" v="26" actId="6549"/>
        <pc:sldMkLst>
          <pc:docMk/>
          <pc:sldMk cId="1416651534" sldId="256"/>
        </pc:sldMkLst>
        <pc:spChg chg="mod">
          <ac:chgData name="Kim, Dasol" userId="b7a25b44-1d1b-4b97-a7f4-6f11551df7e9" providerId="ADAL" clId="{61C2E6AA-1D3F-4255-A043-4CAEB0DCE218}" dt="2024-05-01T18:57:52.885" v="26" actId="6549"/>
          <ac:spMkLst>
            <pc:docMk/>
            <pc:sldMk cId="1416651534" sldId="256"/>
            <ac:spMk id="3" creationId="{AE39C5AA-FBE5-EA7B-9E10-02C22AA74B60}"/>
          </ac:spMkLst>
        </pc:spChg>
      </pc:sldChg>
      <pc:sldChg chg="modSp mod">
        <pc:chgData name="Kim, Dasol" userId="b7a25b44-1d1b-4b97-a7f4-6f11551df7e9" providerId="ADAL" clId="{61C2E6AA-1D3F-4255-A043-4CAEB0DCE218}" dt="2024-05-01T18:56:49.327" v="25" actId="6549"/>
        <pc:sldMkLst>
          <pc:docMk/>
          <pc:sldMk cId="3788157966" sldId="292"/>
        </pc:sldMkLst>
        <pc:spChg chg="mod">
          <ac:chgData name="Kim, Dasol" userId="b7a25b44-1d1b-4b97-a7f4-6f11551df7e9" providerId="ADAL" clId="{61C2E6AA-1D3F-4255-A043-4CAEB0DCE218}" dt="2024-05-01T18:56:49.327" v="25" actId="6549"/>
          <ac:spMkLst>
            <pc:docMk/>
            <pc:sldMk cId="3788157966" sldId="292"/>
            <ac:spMk id="3" creationId="{8A0F34A3-C891-2E40-2134-17FAD99A0833}"/>
          </ac:spMkLst>
        </pc:spChg>
      </pc:sldChg>
      <pc:sldChg chg="modSp new mod">
        <pc:chgData name="Kim, Dasol" userId="b7a25b44-1d1b-4b97-a7f4-6f11551df7e9" providerId="ADAL" clId="{61C2E6AA-1D3F-4255-A043-4CAEB0DCE218}" dt="2024-05-01T18:56:42.482" v="24" actId="6549"/>
        <pc:sldMkLst>
          <pc:docMk/>
          <pc:sldMk cId="3081575838" sldId="295"/>
        </pc:sldMkLst>
        <pc:spChg chg="mod">
          <ac:chgData name="Kim, Dasol" userId="b7a25b44-1d1b-4b97-a7f4-6f11551df7e9" providerId="ADAL" clId="{61C2E6AA-1D3F-4255-A043-4CAEB0DCE218}" dt="2024-05-01T18:56:42.482" v="24" actId="6549"/>
          <ac:spMkLst>
            <pc:docMk/>
            <pc:sldMk cId="3081575838" sldId="295"/>
            <ac:spMk id="3" creationId="{42156273-7C41-DA28-C10A-5F2087E78CC0}"/>
          </ac:spMkLst>
        </pc:spChg>
      </pc:sldChg>
    </pc:docChg>
  </pc:docChgLst>
  <pc:docChgLst>
    <pc:chgData name="Kim, Dasol" userId="b7a25b44-1d1b-4b97-a7f4-6f11551df7e9" providerId="ADAL" clId="{C2C24646-7C4F-4E39-9C19-2081740E813D}"/>
    <pc:docChg chg="undo custSel addSld modSld">
      <pc:chgData name="Kim, Dasol" userId="b7a25b44-1d1b-4b97-a7f4-6f11551df7e9" providerId="ADAL" clId="{C2C24646-7C4F-4E39-9C19-2081740E813D}" dt="2024-05-14T00:43:41.345" v="319" actId="20577"/>
      <pc:docMkLst>
        <pc:docMk/>
      </pc:docMkLst>
      <pc:sldChg chg="modSp mod">
        <pc:chgData name="Kim, Dasol" userId="b7a25b44-1d1b-4b97-a7f4-6f11551df7e9" providerId="ADAL" clId="{C2C24646-7C4F-4E39-9C19-2081740E813D}" dt="2024-05-08T19:31:41.981" v="3" actId="20577"/>
        <pc:sldMkLst>
          <pc:docMk/>
          <pc:sldMk cId="1416651534" sldId="256"/>
        </pc:sldMkLst>
        <pc:spChg chg="mod">
          <ac:chgData name="Kim, Dasol" userId="b7a25b44-1d1b-4b97-a7f4-6f11551df7e9" providerId="ADAL" clId="{C2C24646-7C4F-4E39-9C19-2081740E813D}" dt="2024-05-08T19:31:41.981" v="3" actId="20577"/>
          <ac:spMkLst>
            <pc:docMk/>
            <pc:sldMk cId="1416651534" sldId="256"/>
            <ac:spMk id="3" creationId="{AE39C5AA-FBE5-EA7B-9E10-02C22AA74B60}"/>
          </ac:spMkLst>
        </pc:spChg>
      </pc:sldChg>
      <pc:sldChg chg="modSp mod">
        <pc:chgData name="Kim, Dasol" userId="b7a25b44-1d1b-4b97-a7f4-6f11551df7e9" providerId="ADAL" clId="{C2C24646-7C4F-4E39-9C19-2081740E813D}" dt="2024-05-14T00:39:02.632" v="198" actId="6549"/>
        <pc:sldMkLst>
          <pc:docMk/>
          <pc:sldMk cId="1451225404" sldId="259"/>
        </pc:sldMkLst>
        <pc:spChg chg="mod">
          <ac:chgData name="Kim, Dasol" userId="b7a25b44-1d1b-4b97-a7f4-6f11551df7e9" providerId="ADAL" clId="{C2C24646-7C4F-4E39-9C19-2081740E813D}" dt="2024-05-14T00:39:02.632" v="198" actId="6549"/>
          <ac:spMkLst>
            <pc:docMk/>
            <pc:sldMk cId="1451225404" sldId="259"/>
            <ac:spMk id="3" creationId="{C0A89273-A95A-B405-5EF4-0FBC4510AC0D}"/>
          </ac:spMkLst>
        </pc:spChg>
      </pc:sldChg>
      <pc:sldChg chg="modSp mod">
        <pc:chgData name="Kim, Dasol" userId="b7a25b44-1d1b-4b97-a7f4-6f11551df7e9" providerId="ADAL" clId="{C2C24646-7C4F-4E39-9C19-2081740E813D}" dt="2024-05-14T00:41:41.039" v="237" actId="20577"/>
        <pc:sldMkLst>
          <pc:docMk/>
          <pc:sldMk cId="3704031715" sldId="261"/>
        </pc:sldMkLst>
        <pc:spChg chg="mod">
          <ac:chgData name="Kim, Dasol" userId="b7a25b44-1d1b-4b97-a7f4-6f11551df7e9" providerId="ADAL" clId="{C2C24646-7C4F-4E39-9C19-2081740E813D}" dt="2024-05-14T00:41:41.039" v="237" actId="20577"/>
          <ac:spMkLst>
            <pc:docMk/>
            <pc:sldMk cId="3704031715" sldId="261"/>
            <ac:spMk id="3" creationId="{CC1D6F3B-14C5-9885-B6AD-CAD886BC4496}"/>
          </ac:spMkLst>
        </pc:spChg>
      </pc:sldChg>
      <pc:sldChg chg="modSp mod">
        <pc:chgData name="Kim, Dasol" userId="b7a25b44-1d1b-4b97-a7f4-6f11551df7e9" providerId="ADAL" clId="{C2C24646-7C4F-4E39-9C19-2081740E813D}" dt="2024-05-14T00:41:49.729" v="238" actId="11"/>
        <pc:sldMkLst>
          <pc:docMk/>
          <pc:sldMk cId="254980006" sldId="263"/>
        </pc:sldMkLst>
        <pc:spChg chg="mod">
          <ac:chgData name="Kim, Dasol" userId="b7a25b44-1d1b-4b97-a7f4-6f11551df7e9" providerId="ADAL" clId="{C2C24646-7C4F-4E39-9C19-2081740E813D}" dt="2024-05-14T00:41:49.729" v="238" actId="11"/>
          <ac:spMkLst>
            <pc:docMk/>
            <pc:sldMk cId="254980006" sldId="263"/>
            <ac:spMk id="3" creationId="{A599C5FB-51FC-9895-4390-B596CB6D2AC3}"/>
          </ac:spMkLst>
        </pc:spChg>
      </pc:sldChg>
      <pc:sldChg chg="modSp mod">
        <pc:chgData name="Kim, Dasol" userId="b7a25b44-1d1b-4b97-a7f4-6f11551df7e9" providerId="ADAL" clId="{C2C24646-7C4F-4E39-9C19-2081740E813D}" dt="2024-05-14T00:43:41.345" v="319" actId="20577"/>
        <pc:sldMkLst>
          <pc:docMk/>
          <pc:sldMk cId="4112980378" sldId="265"/>
        </pc:sldMkLst>
        <pc:spChg chg="mod">
          <ac:chgData name="Kim, Dasol" userId="b7a25b44-1d1b-4b97-a7f4-6f11551df7e9" providerId="ADAL" clId="{C2C24646-7C4F-4E39-9C19-2081740E813D}" dt="2024-05-14T00:43:41.345" v="319" actId="20577"/>
          <ac:spMkLst>
            <pc:docMk/>
            <pc:sldMk cId="4112980378" sldId="265"/>
            <ac:spMk id="3" creationId="{A599C5FB-51FC-9895-4390-B596CB6D2AC3}"/>
          </ac:spMkLst>
        </pc:spChg>
      </pc:sldChg>
      <pc:sldChg chg="modSp mod">
        <pc:chgData name="Kim, Dasol" userId="b7a25b44-1d1b-4b97-a7f4-6f11551df7e9" providerId="ADAL" clId="{C2C24646-7C4F-4E39-9C19-2081740E813D}" dt="2024-05-14T00:37:03.280" v="109" actId="20577"/>
        <pc:sldMkLst>
          <pc:docMk/>
          <pc:sldMk cId="2795844865" sldId="275"/>
        </pc:sldMkLst>
        <pc:spChg chg="mod">
          <ac:chgData name="Kim, Dasol" userId="b7a25b44-1d1b-4b97-a7f4-6f11551df7e9" providerId="ADAL" clId="{C2C24646-7C4F-4E39-9C19-2081740E813D}" dt="2024-05-14T00:37:03.280" v="109" actId="20577"/>
          <ac:spMkLst>
            <pc:docMk/>
            <pc:sldMk cId="2795844865" sldId="275"/>
            <ac:spMk id="2" creationId="{D51DF3A9-A68E-5564-523B-A00EAFF0DEDD}"/>
          </ac:spMkLst>
        </pc:spChg>
      </pc:sldChg>
      <pc:sldChg chg="modSp add mod">
        <pc:chgData name="Kim, Dasol" userId="b7a25b44-1d1b-4b97-a7f4-6f11551df7e9" providerId="ADAL" clId="{C2C24646-7C4F-4E39-9C19-2081740E813D}" dt="2024-05-14T00:43:15.847" v="315" actId="20577"/>
        <pc:sldMkLst>
          <pc:docMk/>
          <pc:sldMk cId="2851593322" sldId="296"/>
        </pc:sldMkLst>
        <pc:spChg chg="mod">
          <ac:chgData name="Kim, Dasol" userId="b7a25b44-1d1b-4b97-a7f4-6f11551df7e9" providerId="ADAL" clId="{C2C24646-7C4F-4E39-9C19-2081740E813D}" dt="2024-05-14T00:37:55.560" v="122" actId="404"/>
          <ac:spMkLst>
            <pc:docMk/>
            <pc:sldMk cId="2851593322" sldId="296"/>
            <ac:spMk id="2" creationId="{651CD4D2-95CB-7FA5-5DF9-9A88092F5B58}"/>
          </ac:spMkLst>
        </pc:spChg>
        <pc:spChg chg="mod">
          <ac:chgData name="Kim, Dasol" userId="b7a25b44-1d1b-4b97-a7f4-6f11551df7e9" providerId="ADAL" clId="{C2C24646-7C4F-4E39-9C19-2081740E813D}" dt="2024-05-14T00:43:15.847" v="315" actId="20577"/>
          <ac:spMkLst>
            <pc:docMk/>
            <pc:sldMk cId="2851593322" sldId="296"/>
            <ac:spMk id="3" creationId="{C0A89273-A95A-B405-5EF4-0FBC4510AC0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79A-C3AE-4B7B-9DD2-2CD3382D816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8D5-C1A1-4A64-9F12-BEEFA6F1E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6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79A-C3AE-4B7B-9DD2-2CD3382D816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8D5-C1A1-4A64-9F12-BEEFA6F1E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2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79A-C3AE-4B7B-9DD2-2CD3382D816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8D5-C1A1-4A64-9F12-BEEFA6F1E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6292"/>
          </a:xfr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1636"/>
            <a:ext cx="7886700" cy="4745327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79A-C3AE-4B7B-9DD2-2CD3382D816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8D5-C1A1-4A64-9F12-BEEFA6F1E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79A-C3AE-4B7B-9DD2-2CD3382D816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8D5-C1A1-4A64-9F12-BEEFA6F1E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9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79A-C3AE-4B7B-9DD2-2CD3382D816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8D5-C1A1-4A64-9F12-BEEFA6F1E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6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79A-C3AE-4B7B-9DD2-2CD3382D816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8D5-C1A1-4A64-9F12-BEEFA6F1E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7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79A-C3AE-4B7B-9DD2-2CD3382D816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8D5-C1A1-4A64-9F12-BEEFA6F1E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79A-C3AE-4B7B-9DD2-2CD3382D816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8D5-C1A1-4A64-9F12-BEEFA6F1E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9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79A-C3AE-4B7B-9DD2-2CD3382D816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8D5-C1A1-4A64-9F12-BEEFA6F1E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5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79A-C3AE-4B7B-9DD2-2CD3382D816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8D5-C1A1-4A64-9F12-BEEFA6F1E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2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AE79A-C3AE-4B7B-9DD2-2CD3382D816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C78D5-C1A1-4A64-9F12-BEEFA6F1E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7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F19F-A1EF-DD05-9D74-4E9775EB1B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Bank Competition and Strategic Adaptation to Climate Change</a:t>
            </a:r>
            <a:br>
              <a:rPr lang="en-US" sz="360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9C5AA-FBE5-EA7B-9E10-02C22AA74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780" y="3107092"/>
            <a:ext cx="7632440" cy="261257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Dasol Kim (OFR), Luke Olson (OFR), Toan Phan (FRBR, OFR)</a:t>
            </a:r>
          </a:p>
          <a:p>
            <a:endParaRPr lang="en-US" sz="2000" dirty="0"/>
          </a:p>
          <a:p>
            <a:r>
              <a:rPr lang="en-US" sz="2000" dirty="0"/>
              <a:t>FDIC Conference</a:t>
            </a:r>
          </a:p>
          <a:p>
            <a:r>
              <a:rPr lang="en-US" sz="2000" dirty="0"/>
              <a:t>September 19, 2024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2836D8B-E70D-5192-4AD6-3091109F13D0}"/>
              </a:ext>
            </a:extLst>
          </p:cNvPr>
          <p:cNvSpPr txBox="1">
            <a:spLocks/>
          </p:cNvSpPr>
          <p:nvPr/>
        </p:nvSpPr>
        <p:spPr>
          <a:xfrm>
            <a:off x="1143000" y="3255962"/>
            <a:ext cx="6858000" cy="3602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opinions and views of the authors do not necessarily reflect the positions or policies of the Office of Financial Research or the US Department of the Treasury.</a:t>
            </a:r>
          </a:p>
        </p:txBody>
      </p:sp>
    </p:spTree>
    <p:extLst>
      <p:ext uri="{BB962C8B-B14F-4D97-AF65-F5344CB8AC3E}">
        <p14:creationId xmlns:p14="http://schemas.microsoft.com/office/powerpoint/2010/main" val="141665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3D541-B14D-4614-7BAF-0974BF86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0265F-0BDF-1316-CC31-CF710E37F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 regulatory data</a:t>
            </a:r>
          </a:p>
          <a:p>
            <a:pPr lvl="1"/>
            <a:r>
              <a:rPr lang="en-US" dirty="0"/>
              <a:t>Junior-lien home equity lines of credit from Federal Reserve Board’s FR Y-14M (2014 - 2019).</a:t>
            </a:r>
          </a:p>
          <a:p>
            <a:pPr lvl="1"/>
            <a:r>
              <a:rPr lang="en-US" dirty="0"/>
              <a:t>Bank internal risk model data from loan probabilities of default (PD).</a:t>
            </a:r>
          </a:p>
          <a:p>
            <a:pPr lvl="1"/>
            <a:r>
              <a:rPr lang="en-US" dirty="0"/>
              <a:t>Precise location information on property backing the loan.</a:t>
            </a:r>
          </a:p>
          <a:p>
            <a:pPr lvl="1"/>
            <a:r>
              <a:rPr lang="en-US" dirty="0"/>
              <a:t>Other information on loan and borrower characteristics.</a:t>
            </a:r>
          </a:p>
          <a:p>
            <a:pPr lvl="1"/>
            <a:endParaRPr lang="en-US" dirty="0"/>
          </a:p>
          <a:p>
            <a:r>
              <a:rPr lang="en-US" dirty="0"/>
              <a:t>Respondent banks account for 59% share of entire HELOC loan market.</a:t>
            </a:r>
          </a:p>
          <a:p>
            <a:pPr lvl="1"/>
            <a:r>
              <a:rPr lang="en-US" dirty="0"/>
              <a:t>HELOCs play important role in financial stability </a:t>
            </a:r>
            <a:r>
              <a:rPr lang="en-US" sz="1500" dirty="0"/>
              <a:t>(Mian &amp; Sufi, 2011)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HELOCs cannot be readily securitized, sold off the banks’ balance sheets due to a relatively limited secondary market, mitigating potential selection issues. </a:t>
            </a:r>
          </a:p>
        </p:txBody>
      </p:sp>
    </p:spTree>
    <p:extLst>
      <p:ext uri="{BB962C8B-B14F-4D97-AF65-F5344CB8AC3E}">
        <p14:creationId xmlns:p14="http://schemas.microsoft.com/office/powerpoint/2010/main" val="10620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3D541-B14D-4614-7BAF-0974BF86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sz="2000" dirty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0265F-0BDF-1316-CC31-CF710E37F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data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NOAA HURDAT2 provides satellite data to pinpoint property exposures to hurricane paths.</a:t>
            </a:r>
          </a:p>
          <a:p>
            <a:pPr lvl="2"/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First Street Foundation provides property-level estimates to evaluate future flood risk in both areas affected and unaffected by natural disasters.</a:t>
            </a:r>
          </a:p>
        </p:txBody>
      </p:sp>
    </p:spTree>
    <p:extLst>
      <p:ext uri="{BB962C8B-B14F-4D97-AF65-F5344CB8AC3E}">
        <p14:creationId xmlns:p14="http://schemas.microsoft.com/office/powerpoint/2010/main" val="1699551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93BA-4E90-33E4-CDAD-22333DE7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Hurricane Harvey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88344-F815-A910-61A2-0D2515382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B4D8D-5D62-788D-09F8-D793EDD1B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25" y="1465945"/>
            <a:ext cx="7907551" cy="4803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548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482A-EA03-C745-ED9A-649D06D9B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131577" cy="735886"/>
          </a:xfrm>
        </p:spPr>
        <p:txBody>
          <a:bodyPr>
            <a:normAutofit/>
          </a:bodyPr>
          <a:lstStyle/>
          <a:p>
            <a:r>
              <a:rPr lang="en-US" dirty="0"/>
              <a:t>FSF Flood Factor: Radium Springs 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E92C-E318-D12A-7884-1AC1EFF39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F57FF35-E63A-1D70-7857-CDCBC4E04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3" y="1711305"/>
            <a:ext cx="8376454" cy="43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64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DECA-A749-BADF-046E-893D4757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LEARNING AND INTERNAL RISK MODELS</a:t>
            </a:r>
          </a:p>
        </p:txBody>
      </p:sp>
    </p:spTree>
    <p:extLst>
      <p:ext uri="{BB962C8B-B14F-4D97-AF65-F5344CB8AC3E}">
        <p14:creationId xmlns:p14="http://schemas.microsoft.com/office/powerpoint/2010/main" val="3242151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F3A9-A68E-5564-523B-A00EAFF0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and Internal Risk Models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6EDCD-2182-2FE6-10D2-8F1F87ED9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 panose="020F0502020204030204" pitchFamily="34" charset="0"/>
              </a:rPr>
              <a:t>We start by testing identifying assumptions for the competition tests.</a:t>
            </a:r>
          </a:p>
          <a:p>
            <a:pPr marL="741363" lvl="1" indent="-284163">
              <a:buNone/>
            </a:pPr>
            <a:r>
              <a:rPr lang="en-US" dirty="0">
                <a:ea typeface="Calibri" panose="020F0502020204030204" pitchFamily="34" charset="0"/>
                <a:sym typeface="Wingdings" panose="05000000000000000000" pitchFamily="2" charset="2"/>
              </a:rPr>
              <a:t> What do internal risk models tell us about bank belief formation related to climate risks around Hurricane Harvey?</a:t>
            </a:r>
            <a:endParaRPr lang="en-US" dirty="0">
              <a:ea typeface="Calibri" panose="020F0502020204030204" pitchFamily="34" charset="0"/>
            </a:endParaRPr>
          </a:p>
          <a:p>
            <a:endParaRPr lang="en-US" dirty="0">
              <a:ea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We recover weights related to climate risks in internal bank risk models by regressing the loan-level PDs on the flood risk measure.</a:t>
            </a:r>
          </a:p>
          <a:p>
            <a:pPr lvl="1"/>
            <a:r>
              <a:rPr lang="en-US" dirty="0">
                <a:ea typeface="Calibri" panose="020F0502020204030204" pitchFamily="34" charset="0"/>
              </a:rPr>
              <a:t>The flood risk loadings in this specification should correspond with the model weight associated with flood risks.</a:t>
            </a:r>
          </a:p>
          <a:p>
            <a:pPr lvl="1"/>
            <a:r>
              <a:rPr lang="en-US" dirty="0">
                <a:ea typeface="Calibri" panose="020F0502020204030204" pitchFamily="34" charset="0"/>
              </a:rPr>
              <a:t>To avoid the confounding effects of areas affected by the hurricane, we exclude TX from the analysis.</a:t>
            </a:r>
          </a:p>
          <a:p>
            <a:pPr lvl="1"/>
            <a:endParaRPr lang="en-US" dirty="0">
              <a:ea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The internal models likely include myriad unobservable covariates related to both time-varying credit demand and other supply factors.</a:t>
            </a:r>
          </a:p>
          <a:p>
            <a:pPr marL="746125" indent="-746125">
              <a:buNone/>
              <a:tabLst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sym typeface="Wingdings" panose="05000000000000000000" pitchFamily="2" charset="2"/>
              </a:rPr>
              <a:t>	 </a:t>
            </a:r>
            <a:r>
              <a:rPr lang="en-US" b="1" dirty="0">
                <a:solidFill>
                  <a:schemeClr val="accent6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Employ high-dimensional fixed effect specifications in the spirit of Khwaja and Mian (2008)</a:t>
            </a:r>
            <a:r>
              <a:rPr lang="en-US" dirty="0">
                <a:ea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0DD1-7A6B-F28D-ADCC-9720596C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Learning and Internal Risk Models</a:t>
            </a:r>
            <a:r>
              <a:rPr lang="en-US" sz="3100" dirty="0"/>
              <a:t> </a:t>
            </a:r>
            <a:r>
              <a:rPr lang="en-US" sz="2000" dirty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FB91-DFDF-62C8-8BFB-53D0DB6E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Marginal effects of flood risk on internal risk model default probabilities.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0538B-3075-8109-ABEE-B1776919E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5" y="1839275"/>
            <a:ext cx="7867769" cy="4205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914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F3A9-A68E-5564-523B-A00EAFF0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 in Bank Learning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6EDCD-2182-2FE6-10D2-8F1F87ED9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 panose="020F0502020204030204" pitchFamily="34" charset="0"/>
              </a:rPr>
              <a:t>Our analysis requires identification of heterogenous bank learning about climate risks.</a:t>
            </a:r>
          </a:p>
          <a:p>
            <a:endParaRPr lang="en-US" dirty="0">
              <a:ea typeface="Calibri" panose="020F0502020204030204" pitchFamily="34" charset="0"/>
            </a:endParaRPr>
          </a:p>
          <a:p>
            <a:r>
              <a:rPr lang="en-US" dirty="0"/>
              <a:t>Greater hurricane exposures may provide informational advantages to banks on the severity of losses due to climate events.  </a:t>
            </a:r>
          </a:p>
          <a:p>
            <a:pPr lvl="1"/>
            <a:r>
              <a:rPr lang="en-US" dirty="0"/>
              <a:t>Severity of the damages are informative not only for assessing credit risks for borrowers, but also may provide insights into losses associated with a broader set of climate risks. </a:t>
            </a:r>
          </a:p>
          <a:p>
            <a:pPr lvl="1"/>
            <a:r>
              <a:rPr lang="en-US" dirty="0"/>
              <a:t>Soft information that is otherwise costly to acquire, which may motivate banks to incorporate it into their internal risk models. </a:t>
            </a:r>
          </a:p>
          <a:p>
            <a:pPr lvl="1"/>
            <a:endParaRPr lang="en-US" dirty="0"/>
          </a:p>
          <a:p>
            <a:pPr marL="284163" indent="-284163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6"/>
                </a:solidFill>
                <a:sym typeface="Wingdings" panose="05000000000000000000" pitchFamily="2" charset="2"/>
              </a:rPr>
              <a:t>Identification approach: heterogeneity in learning about climate risks based on exposures to Hurricane Harvey.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482A-EA03-C745-ED9A-649D06D9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JP Morgan Branch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E92C-E318-D12A-7884-1AC1EFF39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F3B7A7D8-C82D-B2DA-4726-3CBDF2540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5" y="1688917"/>
            <a:ext cx="7863870" cy="40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5843569-F1E8-246A-954E-7E9C34AF7ADC}"/>
              </a:ext>
            </a:extLst>
          </p:cNvPr>
          <p:cNvSpPr/>
          <p:nvPr/>
        </p:nvSpPr>
        <p:spPr>
          <a:xfrm>
            <a:off x="4511352" y="4739952"/>
            <a:ext cx="270587" cy="27058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39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A8869-D995-ED9C-C734-A086E2A1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PNC Branch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E35D-F7C5-58DF-A85F-FEC0C385F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5F5EE82B-1682-5443-D1BB-C45C4EBD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5" y="1697855"/>
            <a:ext cx="7863870" cy="491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8A0020A-620A-0E74-1E47-27D75AC95756}"/>
              </a:ext>
            </a:extLst>
          </p:cNvPr>
          <p:cNvSpPr/>
          <p:nvPr/>
        </p:nvSpPr>
        <p:spPr>
          <a:xfrm>
            <a:off x="3634274" y="5281739"/>
            <a:ext cx="270587" cy="27058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107C33-4C06-BC39-EB98-122A958B6EA6}"/>
              </a:ext>
            </a:extLst>
          </p:cNvPr>
          <p:cNvSpPr/>
          <p:nvPr/>
        </p:nvSpPr>
        <p:spPr>
          <a:xfrm>
            <a:off x="7392838" y="2967487"/>
            <a:ext cx="284672" cy="28467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8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5B24-1777-42D1-5766-3AB9EB27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D7EC9-D84E-79E3-D46B-4D48302E5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1BBCEA-B807-EC68-E1B8-6D9BDFC04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48" y="311728"/>
            <a:ext cx="7714505" cy="62345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42A77BC-A6B5-9621-B129-0DA2B6E9BDC3}"/>
              </a:ext>
            </a:extLst>
          </p:cNvPr>
          <p:cNvSpPr/>
          <p:nvPr/>
        </p:nvSpPr>
        <p:spPr>
          <a:xfrm>
            <a:off x="6416135" y="1788075"/>
            <a:ext cx="360152" cy="3601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F3A9-A68E-5564-523B-A00EAFF0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 in Bank Learning</a:t>
            </a:r>
            <a:r>
              <a:rPr lang="en-US" sz="2000" dirty="0"/>
              <a:t> (cont.)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96EDCD-2182-2FE6-10D2-8F1F87ED90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ea typeface="Calibri" panose="020F0502020204030204" pitchFamily="34" charset="0"/>
                  </a:rPr>
                  <a:t>Triple-difference specification for loan </a:t>
                </a:r>
                <a:r>
                  <a:rPr lang="en-US" i="1" dirty="0" err="1">
                    <a:ea typeface="Calibri" panose="020F0502020204030204" pitchFamily="34" charset="0"/>
                  </a:rPr>
                  <a:t>i</a:t>
                </a:r>
                <a:r>
                  <a:rPr lang="en-US" dirty="0">
                    <a:ea typeface="Calibri" panose="020F0502020204030204" pitchFamily="34" charset="0"/>
                  </a:rPr>
                  <a:t>, bank </a:t>
                </a:r>
                <a:r>
                  <a:rPr lang="en-US" i="1" dirty="0">
                    <a:ea typeface="Calibri" panose="020F0502020204030204" pitchFamily="34" charset="0"/>
                  </a:rPr>
                  <a:t>j</a:t>
                </a:r>
                <a:r>
                  <a:rPr lang="en-US" dirty="0">
                    <a:ea typeface="Calibri" panose="020F0502020204030204" pitchFamily="34" charset="0"/>
                  </a:rPr>
                  <a:t>, county </a:t>
                </a:r>
                <a:r>
                  <a:rPr lang="en-US" i="1" dirty="0">
                    <a:ea typeface="Calibri" panose="020F0502020204030204" pitchFamily="34" charset="0"/>
                  </a:rPr>
                  <a:t>g</a:t>
                </a:r>
                <a:r>
                  <a:rPr lang="en-US" dirty="0">
                    <a:ea typeface="Calibri" panose="020F0502020204030204" pitchFamily="34" charset="0"/>
                  </a:rPr>
                  <a:t>, date </a:t>
                </a:r>
                <a:r>
                  <a:rPr lang="en-US" i="1" dirty="0">
                    <a:ea typeface="Calibri" panose="020F0502020204030204" pitchFamily="34" charset="0"/>
                  </a:rPr>
                  <a:t>t</a:t>
                </a:r>
                <a:r>
                  <a:rPr lang="en-US" dirty="0">
                    <a:ea typeface="Calibri" panose="020F0502020204030204" pitchFamily="34" charset="0"/>
                  </a:rPr>
                  <a:t>:</a:t>
                </a:r>
              </a:p>
              <a:p>
                <a:pPr marL="0" indent="0">
                  <a:buNone/>
                  <a:tabLst>
                    <a:tab pos="1316038" algn="l"/>
                  </a:tabLst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𝐹𝑙𝑜𝑜𝑑𝑅𝑖𝑠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𝑃𝑜𝑠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𝐵𝑎𝑛𝑘𝐸𝑥𝑝𝑜𝑠𝑢𝑟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1316038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𝐹𝑙𝑜𝑜𝑑𝑅𝑖𝑠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𝑃𝑜𝑠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𝐹𝑙𝑜𝑜𝑑𝑅𝑖𝑠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𝐵𝑎𝑛𝑘𝐸𝑥𝑝𝑜𝑠𝑢𝑟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1316038" algn="l"/>
                  </a:tabLst>
                </a:pP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sz="18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𝐹𝑙𝑜𝑜𝑑𝑅𝑖𝑠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𝑃𝑜𝑠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𝐵𝑎𝑛𝑘𝐸𝑥𝑝𝑜𝑠𝑢𝑟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1316038" algn="l"/>
                  </a:tabLst>
                </a:pP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ϕ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ϕ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ϕ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316038" algn="l"/>
                  </a:tabLst>
                </a:pPr>
                <a:endParaRPr lang="en-US" sz="1000" dirty="0"/>
              </a:p>
              <a:p>
                <a:pPr lvl="1">
                  <a:buFontTx/>
                  <a:buChar char="‒"/>
                  <a:tabLst>
                    <a:tab pos="19415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Natural log of 1 + loan default probability.</a:t>
                </a:r>
              </a:p>
              <a:p>
                <a:pPr lvl="1">
                  <a:buFontTx/>
                  <a:buChar char="‒"/>
                  <a:tabLst>
                    <a:tab pos="1941513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𝐹𝑙𝑜𝑜𝑑𝑅𝑖𝑠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Natural log of 1 + FSF Flood Factor.</a:t>
                </a:r>
              </a:p>
              <a:p>
                <a:pPr lvl="1">
                  <a:buFontTx/>
                  <a:buChar char="‒"/>
                  <a:tabLst>
                    <a:tab pos="1941513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𝑃𝑜𝑠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Dummy associated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August 2017.</a:t>
                </a:r>
              </a:p>
              <a:p>
                <a:pPr lvl="1">
                  <a:buFontTx/>
                  <a:buChar char="‒"/>
                  <a:tabLst>
                    <a:tab pos="1941513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𝐵𝑎𝑛𝑘𝐸𝑥𝑝𝑜𝑠𝑢𝑟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Natural log of 1 + portfolio share that overlaps with the hurricane path.</a:t>
                </a:r>
              </a:p>
              <a:p>
                <a:pPr lvl="1">
                  <a:buFontTx/>
                  <a:buChar char="‒"/>
                  <a:tabLst>
                    <a:tab pos="1941513" algn="l"/>
                  </a:tabLst>
                </a:pPr>
                <a:r>
                  <a:rPr lang="en-US" dirty="0"/>
                  <a:t>Fixed effects on the household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), county-date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), and bank-date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levels.</a:t>
                </a:r>
              </a:p>
              <a:p>
                <a:pPr marL="0" indent="0">
                  <a:buNone/>
                  <a:tabLst>
                    <a:tab pos="1316038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96EDCD-2182-2FE6-10D2-8F1F87ED90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4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651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5FBD-3FC9-BF0D-22E2-860D7830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Heterogeneity in Bank Learning</a:t>
            </a:r>
            <a:r>
              <a:rPr lang="en-US" sz="2000" dirty="0"/>
              <a:t> (cont.)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449F4-4668-C2F4-80A7-E5B692C83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DD6D5E-1DBE-8F0D-F72F-E283AE2B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87" y="1698523"/>
            <a:ext cx="7332826" cy="46552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CFA04E-030A-029E-D0AA-E6D60CE3DE7B}"/>
              </a:ext>
            </a:extLst>
          </p:cNvPr>
          <p:cNvSpPr/>
          <p:nvPr/>
        </p:nvSpPr>
        <p:spPr>
          <a:xfrm>
            <a:off x="819509" y="3904239"/>
            <a:ext cx="7254816" cy="4470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45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0DD1-7A6B-F28D-ADCC-9720596C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Heterogeneity in Bank Learning</a:t>
            </a:r>
            <a:r>
              <a:rPr lang="en-US" sz="2000" dirty="0"/>
              <a:t>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FB91-DFDF-62C8-8BFB-53D0DB6E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Marginal effects of the triple-differences over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0BB6E-7520-2E98-BCF9-F5EF8BE1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" y="1878513"/>
            <a:ext cx="7903325" cy="4276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5238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DECA-A749-BADF-046E-893D4757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BANK ADAPTATION AND COMPETITION</a:t>
            </a:r>
          </a:p>
        </p:txBody>
      </p:sp>
    </p:spTree>
    <p:extLst>
      <p:ext uri="{BB962C8B-B14F-4D97-AF65-F5344CB8AC3E}">
        <p14:creationId xmlns:p14="http://schemas.microsoft.com/office/powerpoint/2010/main" val="1065762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E9FD-28E1-BBD2-A074-2C028869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Adaptation and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FBEEA-F2D8-4780-3E63-C1EA6F1AB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next turn our attention to tests on bank adaptation behavior and the effects of competition.</a:t>
            </a:r>
          </a:p>
          <a:p>
            <a:pPr lvl="1"/>
            <a:r>
              <a:rPr lang="en-US" dirty="0"/>
              <a:t>Given that climate risks are costly to hedge, banks may choose to divest from certain markets where risks are higher.</a:t>
            </a:r>
          </a:p>
          <a:p>
            <a:pPr lvl="1"/>
            <a:r>
              <a:rPr lang="en-US" dirty="0"/>
              <a:t>Particularly true for junior lien property loans, as insurance payouts are unlikely to cover all the losses.</a:t>
            </a:r>
          </a:p>
          <a:p>
            <a:pPr lvl="1"/>
            <a:endParaRPr lang="en-US" dirty="0"/>
          </a:p>
          <a:p>
            <a:r>
              <a:rPr lang="en-US" dirty="0"/>
              <a:t>Our tests focus on the effects on a bank’s competitive position based on changes in market share in the years following Hurricane Harvey.</a:t>
            </a:r>
          </a:p>
          <a:p>
            <a:pPr lvl="1"/>
            <a:r>
              <a:rPr lang="en-US" dirty="0"/>
              <a:t>Adaptation implies that informed banks should lower market share.</a:t>
            </a:r>
          </a:p>
          <a:p>
            <a:pPr lvl="1"/>
            <a:r>
              <a:rPr lang="en-US" dirty="0"/>
              <a:t>We use loan portfolio exposures to the hurricane in order to differentiate informed versus uninformed banks.</a:t>
            </a:r>
          </a:p>
          <a:p>
            <a:pPr lvl="1"/>
            <a:endParaRPr lang="en-US" dirty="0">
              <a:solidFill>
                <a:schemeClr val="accent5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2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F3A9-A68E-5564-523B-A00EAFF0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Adaptation and Competition</a:t>
            </a:r>
            <a:r>
              <a:rPr lang="en-US" sz="1800" dirty="0"/>
              <a:t> (cont.)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96EDCD-2182-2FE6-10D2-8F1F87ED90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1636"/>
                <a:ext cx="7886700" cy="506123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ea typeface="Calibri" panose="020F0502020204030204" pitchFamily="34" charset="0"/>
                  </a:rPr>
                  <a:t>Cross-sectional specification for bank </a:t>
                </a:r>
                <a:r>
                  <a:rPr lang="en-US" i="1" dirty="0">
                    <a:ea typeface="Calibri" panose="020F0502020204030204" pitchFamily="34" charset="0"/>
                  </a:rPr>
                  <a:t>j</a:t>
                </a:r>
                <a:r>
                  <a:rPr lang="en-US" dirty="0">
                    <a:ea typeface="Calibri" panose="020F0502020204030204" pitchFamily="34" charset="0"/>
                  </a:rPr>
                  <a:t>, county </a:t>
                </a:r>
                <a:r>
                  <a:rPr lang="en-US" i="1" dirty="0">
                    <a:ea typeface="Calibri" panose="020F0502020204030204" pitchFamily="34" charset="0"/>
                  </a:rPr>
                  <a:t>g</a:t>
                </a:r>
                <a:r>
                  <a:rPr lang="en-US" dirty="0">
                    <a:ea typeface="Calibri" panose="020F0502020204030204" pitchFamily="34" charset="0"/>
                  </a:rPr>
                  <a:t>, flood risk category </a:t>
                </a:r>
                <a:r>
                  <a:rPr lang="en-US" i="1" dirty="0">
                    <a:ea typeface="Calibri" panose="020F0502020204030204" pitchFamily="34" charset="0"/>
                  </a:rPr>
                  <a:t>r</a:t>
                </a:r>
                <a:r>
                  <a:rPr lang="en-US" dirty="0">
                    <a:ea typeface="Calibri" panose="020F0502020204030204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𝑀𝑘𝑡𝑆h𝑟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𝑀𝑖𝑑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𝑅𝑖𝑠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𝐻𝑖𝑔h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𝑅𝑖𝑠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𝐵𝑎𝑛𝑘𝐸𝑥𝑝𝑜𝑠𝑢𝑟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1773238" algn="l"/>
                  </a:tabLst>
                </a:pP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18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𝑀𝑖𝑑𝑅𝑖𝑠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8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𝐵𝑎𝑛𝑘𝐸𝑥𝑝𝑜𝑠𝑢𝑟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1773238" algn="l"/>
                  </a:tabLst>
                </a:pP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𝐻𝑖𝑔h𝑅𝑖𝑠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𝐵𝑎𝑛𝑘𝐸𝑥𝑝𝑜𝑠𝑢𝑟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1773238" algn="l"/>
                  </a:tabLst>
                </a:pP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ϕ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ϕ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773238" algn="l"/>
                  </a:tabLst>
                </a:pPr>
                <a:endParaRPr lang="en-US" sz="1000" dirty="0"/>
              </a:p>
              <a:p>
                <a:pPr lvl="1">
                  <a:buFont typeface="Cambria Math" panose="02040503050406030204" pitchFamily="18" charset="0"/>
                  <a:buChar char="‒"/>
                  <a:tabLst>
                    <a:tab pos="1773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𝑀𝑘𝑡𝑆h𝑟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: Change in the natural log of 1 + market share for bank </a:t>
                </a:r>
                <a:r>
                  <a:rPr lang="en-US" i="1" dirty="0"/>
                  <a:t>j</a:t>
                </a:r>
                <a:r>
                  <a:rPr lang="en-US" dirty="0"/>
                  <a:t> in county </a:t>
                </a:r>
                <a:r>
                  <a:rPr lang="en-US" i="1" dirty="0"/>
                  <a:t>g</a:t>
                </a:r>
                <a:r>
                  <a:rPr lang="en-US" dirty="0"/>
                  <a:t> and risk category </a:t>
                </a:r>
                <a:r>
                  <a:rPr lang="en-US" i="1" dirty="0"/>
                  <a:t>r</a:t>
                </a:r>
                <a:r>
                  <a:rPr lang="en-US" dirty="0"/>
                  <a:t> from 2017 to 2019.</a:t>
                </a:r>
              </a:p>
              <a:p>
                <a:pPr lvl="1">
                  <a:buFont typeface="Cambria Math" panose="02040503050406030204" pitchFamily="18" charset="0"/>
                  <a:buChar char="‒"/>
                  <a:tabLst>
                    <a:tab pos="1773238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𝑀𝑖𝑑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𝑅𝑖𝑠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: Dummy associated with mid-tercile in FSF FF.</a:t>
                </a:r>
              </a:p>
              <a:p>
                <a:pPr lvl="1">
                  <a:buFont typeface="Cambria Math" panose="02040503050406030204" pitchFamily="18" charset="0"/>
                  <a:buChar char="‒"/>
                  <a:tabLst>
                    <a:tab pos="1773238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𝐻𝑖𝑔h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𝑅𝑖𝑠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: Dummy associated with top-tercile in FSF FF.</a:t>
                </a:r>
              </a:p>
              <a:p>
                <a:pPr lvl="1">
                  <a:buFont typeface="Cambria Math" panose="02040503050406030204" pitchFamily="18" charset="0"/>
                  <a:buChar char="‒"/>
                  <a:tabLst>
                    <a:tab pos="1773238" algn="l"/>
                  </a:tabLst>
                </a:pPr>
                <a:r>
                  <a:rPr lang="en-US" dirty="0"/>
                  <a:t>Fixed effects on the bank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) and county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ϕ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) levels.</a:t>
                </a:r>
              </a:p>
              <a:p>
                <a:pPr marL="0" indent="0">
                  <a:buNone/>
                  <a:tabLst>
                    <a:tab pos="1773238" algn="l"/>
                  </a:tabLst>
                </a:pPr>
                <a:endParaRPr lang="en-US" sz="1000" dirty="0"/>
              </a:p>
              <a:p>
                <a:pPr>
                  <a:tabLst>
                    <a:tab pos="1773238" algn="l"/>
                  </a:tabLst>
                </a:pPr>
                <a:r>
                  <a:rPr lang="en-US" dirty="0"/>
                  <a:t>Interaction term loadings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) capture changes relative to bottom-tercile risk category.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96EDCD-2182-2FE6-10D2-8F1F87ED90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1636"/>
                <a:ext cx="7886700" cy="5061237"/>
              </a:xfrm>
              <a:blipFill>
                <a:blip r:embed="rId2"/>
                <a:stretch>
                  <a:fillRect l="-464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732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D739-43B0-4E01-10E0-58DA6A88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Adaptation and Competition</a:t>
            </a:r>
            <a:r>
              <a:rPr lang="en-US" sz="1800" dirty="0"/>
              <a:t>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1F636-CE32-A4EE-A856-399B86589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9D9BDC-35C1-B602-7489-E1F17B467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36"/>
          <a:stretch/>
        </p:blipFill>
        <p:spPr>
          <a:xfrm>
            <a:off x="924916" y="1305375"/>
            <a:ext cx="7278806" cy="4981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4736E9-5CDD-EF44-66B4-CF45D0392373}"/>
              </a:ext>
            </a:extLst>
          </p:cNvPr>
          <p:cNvSpPr/>
          <p:nvPr/>
        </p:nvSpPr>
        <p:spPr>
          <a:xfrm>
            <a:off x="859117" y="3784221"/>
            <a:ext cx="7549390" cy="8710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42B1A6-E307-8339-96B0-7D7E67482A0E}"/>
              </a:ext>
            </a:extLst>
          </p:cNvPr>
          <p:cNvSpPr/>
          <p:nvPr/>
        </p:nvSpPr>
        <p:spPr>
          <a:xfrm>
            <a:off x="859117" y="2414458"/>
            <a:ext cx="5515804" cy="440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E9FD-28E1-BBD2-A074-2C028869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FBEEA-F2D8-4780-3E63-C1EA6F1AB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further investigate mechanisms underlying the results, we consider two additional tests that exploit heterogeneity in the effects.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How do competitive conditions affect adaptation behavior?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5"/>
                </a:solidFill>
              </a:rPr>
              <a:t>What is the role of the adaptation behavior of competing banks?</a:t>
            </a:r>
          </a:p>
        </p:txBody>
      </p:sp>
    </p:spTree>
    <p:extLst>
      <p:ext uri="{BB962C8B-B14F-4D97-AF65-F5344CB8AC3E}">
        <p14:creationId xmlns:p14="http://schemas.microsoft.com/office/powerpoint/2010/main" val="2660875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518C-8290-58ED-1E8C-39872052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Competitive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E247-AED6-639E-2052-F83B940F4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4766"/>
            <a:ext cx="7886700" cy="53401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2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EC732-5F0F-87AE-12D4-2B32A472B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72" y="1551979"/>
            <a:ext cx="7292256" cy="4168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26B4CE-36D7-29C7-7DB0-CBF610BAA1A7}"/>
              </a:ext>
            </a:extLst>
          </p:cNvPr>
          <p:cNvSpPr/>
          <p:nvPr/>
        </p:nvSpPr>
        <p:spPr>
          <a:xfrm>
            <a:off x="820190" y="3447787"/>
            <a:ext cx="7213168" cy="8710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88D4CB-E50D-9DF5-04BD-16AD6826ADC5}"/>
              </a:ext>
            </a:extLst>
          </p:cNvPr>
          <p:cNvSpPr txBox="1">
            <a:spLocks/>
          </p:cNvSpPr>
          <p:nvPr/>
        </p:nvSpPr>
        <p:spPr>
          <a:xfrm>
            <a:off x="628650" y="1163437"/>
            <a:ext cx="7886700" cy="5504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u="sng" dirty="0"/>
              <a:t>HHI</a:t>
            </a:r>
            <a:r>
              <a:rPr lang="en-US" i="1" dirty="0"/>
              <a:t>: </a:t>
            </a:r>
            <a:r>
              <a:rPr lang="en-US" dirty="0"/>
              <a:t>HELOC market concentration for the local market.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Competitive conditions have an attenuating effect on adaptation behavior.</a:t>
            </a:r>
          </a:p>
          <a:p>
            <a:pPr lvl="1"/>
            <a:r>
              <a:rPr lang="en-US" dirty="0"/>
              <a:t>Example: Issuing risky loans may help maintain deposit franchises in competitive markets due to product bundling </a:t>
            </a:r>
            <a:r>
              <a:rPr lang="en-US" sz="1400" dirty="0"/>
              <a:t>(DeYoung and Rice 2004).</a:t>
            </a:r>
          </a:p>
        </p:txBody>
      </p:sp>
    </p:spTree>
    <p:extLst>
      <p:ext uri="{BB962C8B-B14F-4D97-AF65-F5344CB8AC3E}">
        <p14:creationId xmlns:p14="http://schemas.microsoft.com/office/powerpoint/2010/main" val="4106999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518C-8290-58ED-1E8C-39872052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Competitor Adaptation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E247-AED6-639E-2052-F83B940F4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0308"/>
            <a:ext cx="7886700" cy="5372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 err="1"/>
              <a:t>PeerExposure</a:t>
            </a:r>
            <a:r>
              <a:rPr lang="en-US" i="1" dirty="0"/>
              <a:t>: </a:t>
            </a:r>
            <a:r>
              <a:rPr lang="en-US" dirty="0"/>
              <a:t>Average </a:t>
            </a:r>
            <a:r>
              <a:rPr lang="en-US" i="1" dirty="0" err="1"/>
              <a:t>BankExposure</a:t>
            </a:r>
            <a:r>
              <a:rPr lang="en-US" i="1" dirty="0"/>
              <a:t> </a:t>
            </a:r>
            <a:r>
              <a:rPr lang="en-US" dirty="0"/>
              <a:t>of local competitors.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Results suggest strategic complementarities in adaptation behavior.</a:t>
            </a:r>
          </a:p>
          <a:p>
            <a:pPr lvl="1"/>
            <a:r>
              <a:rPr lang="en-US" dirty="0"/>
              <a:t>Race-to-the bottom </a:t>
            </a:r>
            <a:r>
              <a:rPr lang="en-US" sz="1400" dirty="0"/>
              <a:t>(</a:t>
            </a:r>
            <a:r>
              <a:rPr lang="it-IT" sz="1400" dirty="0"/>
              <a:t>Di Maggio et al., 2019).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DCDE0-7DF7-DD02-E8A0-C66130CD7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72" y="1569241"/>
            <a:ext cx="7292256" cy="4168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5E8AC1-28EA-D88A-572A-60061D0C7A04}"/>
              </a:ext>
            </a:extLst>
          </p:cNvPr>
          <p:cNvSpPr/>
          <p:nvPr/>
        </p:nvSpPr>
        <p:spPr>
          <a:xfrm>
            <a:off x="820190" y="3465045"/>
            <a:ext cx="7213168" cy="8710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B55E-E44A-86AA-90AE-E13919C0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Models Stop Working…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F9AF1-542A-DA60-524C-CFFA49072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Hurricane Harvey is one of the most expensive natural disasters in U.S. history, estimated to have caused $125 billion in damages.</a:t>
            </a:r>
          </a:p>
          <a:p>
            <a:pPr lvl="1"/>
            <a:r>
              <a:rPr lang="en-US" dirty="0"/>
              <a:t>Up until that point, it was rivaled only by Hurricane Katrina ($125 billion) in 2005, Hurricane Sandy ($65 billion) in 2012, and Hurricane Ike ($29 billion) in 2008.</a:t>
            </a:r>
          </a:p>
          <a:p>
            <a:pPr lvl="1"/>
            <a:endParaRPr lang="en-US" dirty="0"/>
          </a:p>
          <a:p>
            <a:r>
              <a:rPr lang="en-US" dirty="0"/>
              <a:t>Hurricane Harvey was distinguished from prior disasters due to the prevalence of anthropogenic climate change</a:t>
            </a:r>
            <a:r>
              <a:rPr lang="en-US" sz="1400" dirty="0"/>
              <a:t> </a:t>
            </a:r>
            <a:r>
              <a:rPr lang="en-US" dirty="0"/>
              <a:t>markers </a:t>
            </a:r>
            <a:r>
              <a:rPr lang="en-US" sz="1400" dirty="0"/>
              <a:t>(Trenberth et al., 2018)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Unlike prior disasters, most of the damages came from </a:t>
            </a:r>
            <a:r>
              <a:rPr lang="en-US" i="1" dirty="0"/>
              <a:t>inland </a:t>
            </a:r>
            <a:r>
              <a:rPr lang="en-US" dirty="0"/>
              <a:t>rather than coastal flooding.</a:t>
            </a:r>
          </a:p>
          <a:p>
            <a:pPr lvl="1"/>
            <a:endParaRPr lang="en-US" dirty="0"/>
          </a:p>
          <a:p>
            <a:r>
              <a:rPr lang="en-US" dirty="0"/>
              <a:t>These markers of climate change challenged validity of existing models, creating uncertainty in how to properly project losses due to disasters going forward </a:t>
            </a:r>
            <a:r>
              <a:rPr lang="en-US" sz="1400" dirty="0"/>
              <a:t>(Risser &amp; </a:t>
            </a:r>
            <a:r>
              <a:rPr lang="en-US" sz="1400" dirty="0" err="1"/>
              <a:t>Wehner</a:t>
            </a:r>
            <a:r>
              <a:rPr lang="en-US" sz="1400" dirty="0"/>
              <a:t>, 2017)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E49D-9EDF-770A-D000-1715FF41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F34A3-C891-2E40-2134-17FAD99A0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provide evidence for </a:t>
            </a:r>
            <a:r>
              <a:rPr lang="en-US" i="1" dirty="0"/>
              <a:t>strategic </a:t>
            </a:r>
            <a:r>
              <a:rPr lang="en-US" dirty="0"/>
              <a:t>bank adaptation to climate change.</a:t>
            </a:r>
          </a:p>
          <a:p>
            <a:pPr lvl="1"/>
            <a:r>
              <a:rPr lang="en-US" dirty="0"/>
              <a:t>Direct evidence on bank adaptation behavior following Hurricane Harvey in 2017.</a:t>
            </a:r>
          </a:p>
          <a:p>
            <a:pPr lvl="1"/>
            <a:r>
              <a:rPr lang="en-US" dirty="0"/>
              <a:t>Behavior of competing banks directly influence adaptation behavior.</a:t>
            </a:r>
          </a:p>
          <a:p>
            <a:pPr lvl="1"/>
            <a:endParaRPr lang="en-US" dirty="0"/>
          </a:p>
          <a:p>
            <a:r>
              <a:rPr lang="en-US" dirty="0"/>
              <a:t>Limited supervisory oversight of emerging risks may provide banks a margin for risk-shifting.</a:t>
            </a:r>
          </a:p>
          <a:p>
            <a:pPr lvl="1"/>
            <a:r>
              <a:rPr lang="en-US" dirty="0"/>
              <a:t>In turn, enhanced guidance is likely to mitigate such behavior.</a:t>
            </a:r>
          </a:p>
          <a:p>
            <a:pPr lvl="1"/>
            <a:r>
              <a:rPr lang="en-US" dirty="0"/>
              <a:t>Because climate and other emerging risks are rapidly evolving, there may be some aspects of risk that are overlooked.</a:t>
            </a:r>
          </a:p>
        </p:txBody>
      </p:sp>
    </p:spTree>
    <p:extLst>
      <p:ext uri="{BB962C8B-B14F-4D97-AF65-F5344CB8AC3E}">
        <p14:creationId xmlns:p14="http://schemas.microsoft.com/office/powerpoint/2010/main" val="3788157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D602-9903-1443-0FA2-02A21DEB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56273-7C41-DA28-C10A-5F2087E78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8157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D4D2-95CB-7FA5-5DF9-9A88092F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89273-A95A-B405-5EF4-0FBC4510A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Emerging risks, such as climate risks, are challenging to manage as it is unclear which risk models are appropriate to estimate losses.</a:t>
            </a:r>
          </a:p>
          <a:p>
            <a:pPr lvl="1"/>
            <a:r>
              <a:rPr lang="en-US" dirty="0"/>
              <a:t>Climate change makes the distribution of disaster risks nonstationary. </a:t>
            </a:r>
          </a:p>
          <a:p>
            <a:pPr lvl="1"/>
            <a:r>
              <a:rPr lang="en-US" dirty="0"/>
              <a:t>Uncertainty of nonstationary processes renders learning difficult.</a:t>
            </a:r>
          </a:p>
          <a:p>
            <a:pPr lvl="1"/>
            <a:endParaRPr lang="en-US" dirty="0"/>
          </a:p>
          <a:p>
            <a:r>
              <a:rPr lang="en-US" dirty="0"/>
              <a:t>Management of climate risks complicated by joint processes related to learning, quantifying exposures, and projecting losses.</a:t>
            </a:r>
          </a:p>
          <a:p>
            <a:pPr lvl="1"/>
            <a:r>
              <a:rPr lang="en-US" dirty="0"/>
              <a:t>Data on rare disasters are limited.</a:t>
            </a:r>
          </a:p>
          <a:p>
            <a:endParaRPr lang="en-US" dirty="0"/>
          </a:p>
          <a:p>
            <a:r>
              <a:rPr lang="en-US" dirty="0"/>
              <a:t>Financial regulators face similar challenges, making it difficult to monitor and supervise the management of such risks.</a:t>
            </a:r>
          </a:p>
          <a:p>
            <a:pPr lvl="2"/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D4D2-95CB-7FA5-5DF9-9A88092F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r>
              <a:rPr lang="en-US" sz="2000" dirty="0"/>
              <a:t>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89273-A95A-B405-5EF4-0FBC4510A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financial institutions adapt to emerging risks? Are there strategic interactions in adaption choices?</a:t>
            </a:r>
          </a:p>
          <a:p>
            <a:pPr lvl="1"/>
            <a:r>
              <a:rPr lang="en-US" dirty="0"/>
              <a:t>Strategic substitutes: Informed banks may curtail risky lending, shifting risky allocations to uninformed competitors.</a:t>
            </a:r>
          </a:p>
          <a:p>
            <a:pPr lvl="1"/>
            <a:r>
              <a:rPr lang="en-US" dirty="0"/>
              <a:t>Strategic complements: Despite informational advantages, informed banks may choose not to adapt when competitors do not.</a:t>
            </a:r>
          </a:p>
          <a:p>
            <a:pPr lvl="1"/>
            <a:endParaRPr lang="en-US" dirty="0"/>
          </a:p>
          <a:p>
            <a:r>
              <a:rPr lang="en-US" dirty="0"/>
              <a:t>Strategic interactions in adaptation behavior is not well understood.</a:t>
            </a:r>
          </a:p>
          <a:p>
            <a:pPr lvl="1"/>
            <a:r>
              <a:rPr lang="en-US" sz="1400" dirty="0" err="1"/>
              <a:t>Barlevy</a:t>
            </a:r>
            <a:r>
              <a:rPr lang="en-US" sz="1400" dirty="0"/>
              <a:t> and Veronesi (2008); </a:t>
            </a:r>
            <a:r>
              <a:rPr lang="en-US" sz="1400" dirty="0" err="1"/>
              <a:t>Hellwig</a:t>
            </a:r>
            <a:r>
              <a:rPr lang="en-US" sz="1400" dirty="0"/>
              <a:t> and </a:t>
            </a:r>
            <a:r>
              <a:rPr lang="en-US" sz="1400" dirty="0" err="1"/>
              <a:t>Veldkamp</a:t>
            </a:r>
            <a:r>
              <a:rPr lang="en-US" sz="1400" dirty="0"/>
              <a:t> (2009); Mele and </a:t>
            </a:r>
            <a:r>
              <a:rPr lang="en-US" sz="1400" dirty="0" err="1"/>
              <a:t>Sangiorgi</a:t>
            </a:r>
            <a:r>
              <a:rPr lang="en-US" sz="1400" dirty="0"/>
              <a:t> (2015); and Goldstein and Yang (2015).</a:t>
            </a:r>
          </a:p>
          <a:p>
            <a:endParaRPr lang="en-US" dirty="0"/>
          </a:p>
          <a:p>
            <a:r>
              <a:rPr lang="en-US" dirty="0"/>
              <a:t>Policy implication: Regulatory proposals have primarily focused on micro- rather than macro-prudential considerations.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4292-4FE5-2699-F170-B35C9571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D6F3B-14C5-9885-B6AD-CAD886BC4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1636"/>
            <a:ext cx="7886700" cy="5061237"/>
          </a:xfrm>
        </p:spPr>
        <p:txBody>
          <a:bodyPr>
            <a:normAutofit/>
          </a:bodyPr>
          <a:lstStyle/>
          <a:p>
            <a:r>
              <a:rPr lang="en-US" dirty="0"/>
              <a:t>This paper: do banks </a:t>
            </a:r>
            <a:r>
              <a:rPr lang="en-US" i="1" dirty="0"/>
              <a:t>strategically </a:t>
            </a:r>
            <a:r>
              <a:rPr lang="en-US" dirty="0"/>
              <a:t>adapt to climate change?</a:t>
            </a:r>
          </a:p>
          <a:p>
            <a:pPr lvl="1"/>
            <a:r>
              <a:rPr lang="en-US" dirty="0"/>
              <a:t>What is the role of the adaptation behavior of other banks?</a:t>
            </a:r>
          </a:p>
          <a:p>
            <a:endParaRPr lang="en-US" dirty="0"/>
          </a:p>
          <a:p>
            <a:pPr marL="344488" indent="-344488">
              <a:buNone/>
              <a:tabLst>
                <a:tab pos="344488" algn="l"/>
              </a:tabLst>
            </a:pPr>
            <a:r>
              <a:rPr lang="en-US" dirty="0"/>
              <a:t>1.	Granular confidential regulatory data is matched to high resolution climate data.</a:t>
            </a:r>
          </a:p>
          <a:p>
            <a:pPr lvl="1"/>
            <a:r>
              <a:rPr lang="en-US" dirty="0"/>
              <a:t>Accurately quantify climate shock exposures (i.e., Hurricane Harvey). </a:t>
            </a:r>
          </a:p>
          <a:p>
            <a:pPr lvl="1"/>
            <a:r>
              <a:rPr lang="en-US" dirty="0"/>
              <a:t>Bank beliefs to directly identify learning in internal risk models.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4488" indent="-344488">
              <a:buNone/>
              <a:tabLst>
                <a:tab pos="344488" algn="l"/>
              </a:tabLst>
            </a:pPr>
            <a:r>
              <a:rPr lang="en-US" dirty="0"/>
              <a:t>2.	Methodology to better identify adaptation behavior to climate change.</a:t>
            </a:r>
          </a:p>
          <a:p>
            <a:pPr lvl="1"/>
            <a:r>
              <a:rPr lang="en-US" dirty="0"/>
              <a:t>Heterogeneity in learning based on exposures to climate shocks.</a:t>
            </a:r>
          </a:p>
          <a:p>
            <a:pPr lvl="1"/>
            <a:r>
              <a:rPr lang="en-US" dirty="0"/>
              <a:t>Tests on competitive responses in unaffected areas.</a:t>
            </a:r>
          </a:p>
          <a:p>
            <a:pPr lvl="1"/>
            <a:endParaRPr lang="en-US" dirty="0"/>
          </a:p>
          <a:p>
            <a:r>
              <a:rPr lang="en-US" dirty="0"/>
              <a:t>The analysis inform competitive dynamics with limited regulatory oversight of emerging risks.</a:t>
            </a:r>
          </a:p>
          <a:p>
            <a:pPr lvl="1"/>
            <a:r>
              <a:rPr lang="en-US" dirty="0"/>
              <a:t>Currently, supervision of climate risks are limited to specific cases.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04C32-4F56-E3E7-8773-F65443C4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9C5FB-51FC-9895-4390-B596CB6D2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US" dirty="0"/>
              <a:t>Future flood risks are reflected on average in bank internal risk models immediately following Hurricane Harvey, indicative of bank learning.</a:t>
            </a:r>
          </a:p>
          <a:p>
            <a:pPr lvl="1"/>
            <a:r>
              <a:rPr lang="en-US" dirty="0"/>
              <a:t>Effects not present beforehand, grow in years afterwards.</a:t>
            </a:r>
          </a:p>
          <a:p>
            <a:pPr marL="342900" indent="-342900">
              <a:buFont typeface="+mj-lt"/>
              <a:buAutoNum type="romanLcPeriod"/>
            </a:pPr>
            <a:endParaRPr lang="en-US" dirty="0"/>
          </a:p>
          <a:p>
            <a:pPr marL="342900" indent="-342900">
              <a:buFont typeface="+mj-lt"/>
              <a:buAutoNum type="romanLcPeriod"/>
            </a:pPr>
            <a:r>
              <a:rPr lang="en-US" dirty="0"/>
              <a:t>Loan portfolio exposures to properties affected by Hurricane Harvey directly correspond with risk model sensitivities to flood risks </a:t>
            </a:r>
            <a:r>
              <a:rPr lang="en-US" i="1" dirty="0"/>
              <a:t>outside </a:t>
            </a:r>
            <a:r>
              <a:rPr lang="en-US" dirty="0"/>
              <a:t>of affected regions.</a:t>
            </a:r>
          </a:p>
          <a:p>
            <a:pPr lvl="1"/>
            <a:r>
              <a:rPr lang="en-US" dirty="0"/>
              <a:t>Implies heterogenous bank learning about climate risks.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04C32-4F56-E3E7-8773-F65443C4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Results</a:t>
            </a:r>
            <a:r>
              <a:rPr lang="en-US" sz="2000" dirty="0"/>
              <a:t>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9C5FB-51FC-9895-4390-B596CB6D2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344488">
              <a:buNone/>
              <a:tabLst>
                <a:tab pos="344488" algn="l"/>
              </a:tabLst>
            </a:pPr>
            <a:r>
              <a:rPr lang="en-US" dirty="0"/>
              <a:t>iii.	Evidence of bank adaption to climate change due to Hurricane Harvey.</a:t>
            </a:r>
          </a:p>
          <a:p>
            <a:pPr lvl="1">
              <a:tabLst>
                <a:tab pos="344488" algn="l"/>
              </a:tabLst>
            </a:pPr>
            <a:r>
              <a:rPr lang="en-US" dirty="0"/>
              <a:t>Informed banks curtail risky lending while uninformed banks do not.</a:t>
            </a:r>
          </a:p>
          <a:p>
            <a:pPr marL="342900" indent="-342900">
              <a:buFont typeface="+mj-lt"/>
              <a:buAutoNum type="arabicPeriod"/>
              <a:tabLst>
                <a:tab pos="344488" algn="l"/>
              </a:tabLst>
            </a:pPr>
            <a:endParaRPr lang="en-US" dirty="0"/>
          </a:p>
          <a:p>
            <a:pPr marL="344488" indent="-344488">
              <a:buNone/>
              <a:tabLst>
                <a:tab pos="344488" algn="l"/>
              </a:tabLst>
            </a:pPr>
            <a:r>
              <a:rPr lang="en-US" dirty="0"/>
              <a:t>iv. 	Bank competition attenuates adaptation behavior.</a:t>
            </a:r>
          </a:p>
          <a:p>
            <a:pPr lvl="1">
              <a:tabLst>
                <a:tab pos="344488" algn="l"/>
              </a:tabLst>
            </a:pPr>
            <a:r>
              <a:rPr lang="en-US" dirty="0"/>
              <a:t>The adaptation effects are isolated to concentrated markets.</a:t>
            </a:r>
          </a:p>
          <a:p>
            <a:pPr marL="342900" indent="-342900">
              <a:buFont typeface="+mj-lt"/>
              <a:buAutoNum type="arabicPeriod"/>
              <a:tabLst>
                <a:tab pos="344488" algn="l"/>
              </a:tabLst>
            </a:pPr>
            <a:endParaRPr lang="en-US" dirty="0"/>
          </a:p>
          <a:p>
            <a:pPr marL="344488" indent="-344488">
              <a:buNone/>
              <a:tabLst>
                <a:tab pos="344488" algn="l"/>
              </a:tabLst>
            </a:pPr>
            <a:r>
              <a:rPr lang="en-US" dirty="0"/>
              <a:t>v. 	Informed banks are less likely to adapt when competitors in local markets are uninformed.</a:t>
            </a:r>
          </a:p>
          <a:p>
            <a:pPr lvl="1">
              <a:tabLst>
                <a:tab pos="344488" algn="l"/>
              </a:tabLst>
            </a:pPr>
            <a:r>
              <a:rPr lang="en-US" dirty="0"/>
              <a:t>Likewise, informed banks readily adapt only when competitors are also informed.</a:t>
            </a:r>
          </a:p>
          <a:p>
            <a:pPr lvl="1">
              <a:tabLst>
                <a:tab pos="344488" algn="l"/>
              </a:tabLst>
            </a:pPr>
            <a:r>
              <a:rPr lang="en-US" dirty="0"/>
              <a:t>Suggests strategic </a:t>
            </a:r>
            <a:r>
              <a:rPr lang="en-US" i="1" dirty="0"/>
              <a:t>complementarities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  <a:tabLst>
                <a:tab pos="34448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DECA-A749-BADF-046E-893D4757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DATA OVERVIEW</a:t>
            </a:r>
          </a:p>
        </p:txBody>
      </p:sp>
    </p:spTree>
    <p:extLst>
      <p:ext uri="{BB962C8B-B14F-4D97-AF65-F5344CB8AC3E}">
        <p14:creationId xmlns:p14="http://schemas.microsoft.com/office/powerpoint/2010/main" val="347094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12773</TotalTime>
  <Words>1785</Words>
  <Application>Microsoft Office PowerPoint</Application>
  <PresentationFormat>On-screen Show (4:3)</PresentationFormat>
  <Paragraphs>216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Bank Competition and Strategic Adaptation to Climate Change </vt:lpstr>
      <vt:lpstr>PowerPoint Presentation</vt:lpstr>
      <vt:lpstr>When Models Stop Working…</vt:lpstr>
      <vt:lpstr>Motivation</vt:lpstr>
      <vt:lpstr>Motivation (cont.)</vt:lpstr>
      <vt:lpstr>Overview</vt:lpstr>
      <vt:lpstr>Main Results</vt:lpstr>
      <vt:lpstr>Main Results (cont.)</vt:lpstr>
      <vt:lpstr>                  DATA OVERVIEW</vt:lpstr>
      <vt:lpstr>Data</vt:lpstr>
      <vt:lpstr>Data (cont.)</vt:lpstr>
      <vt:lpstr>Hurricane Harvey</vt:lpstr>
      <vt:lpstr>FSF Flood Factor: Radium Springs GA</vt:lpstr>
      <vt:lpstr>                  LEARNING AND INTERNAL RISK MODELS</vt:lpstr>
      <vt:lpstr>Learning and Internal Risk Models</vt:lpstr>
      <vt:lpstr>Learning and Internal Risk Models (cont.)</vt:lpstr>
      <vt:lpstr>Heterogeneity in Bank Learning</vt:lpstr>
      <vt:lpstr>Example: JP Morgan Branch Map</vt:lpstr>
      <vt:lpstr>Example: PNC Branch Map</vt:lpstr>
      <vt:lpstr>Heterogeneity in Bank Learning (cont.)</vt:lpstr>
      <vt:lpstr>Heterogeneity in Bank Learning (cont.)</vt:lpstr>
      <vt:lpstr>Heterogeneity in Bank Learning (cont.)</vt:lpstr>
      <vt:lpstr>                  BANK ADAPTATION AND COMPETITION</vt:lpstr>
      <vt:lpstr>Adaptation and Competition</vt:lpstr>
      <vt:lpstr>Adaptation and Competition (cont.)</vt:lpstr>
      <vt:lpstr>Adaptation and Competition (cont.)</vt:lpstr>
      <vt:lpstr>Mechanisms</vt:lpstr>
      <vt:lpstr>General Competitive Conditions</vt:lpstr>
      <vt:lpstr>Competitor Adaptation Behavior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Competition and Strategic Adaptation to Climate Change</dc:title>
  <dc:creator>Kim, Dasol</dc:creator>
  <cp:lastModifiedBy>Das Kim</cp:lastModifiedBy>
  <cp:revision>108</cp:revision>
  <dcterms:created xsi:type="dcterms:W3CDTF">2024-04-23T20:30:22Z</dcterms:created>
  <dcterms:modified xsi:type="dcterms:W3CDTF">2024-09-13T12:58:48Z</dcterms:modified>
</cp:coreProperties>
</file>